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6" r:id="rId2"/>
    <p:sldId id="269" r:id="rId3"/>
    <p:sldId id="274" r:id="rId4"/>
    <p:sldId id="290" r:id="rId5"/>
    <p:sldId id="289" r:id="rId6"/>
    <p:sldId id="267" r:id="rId7"/>
    <p:sldId id="272" r:id="rId8"/>
    <p:sldId id="284" r:id="rId9"/>
    <p:sldId id="265" r:id="rId10"/>
    <p:sldId id="275" r:id="rId11"/>
    <p:sldId id="281" r:id="rId12"/>
    <p:sldId id="287" r:id="rId13"/>
    <p:sldId id="260" r:id="rId14"/>
    <p:sldId id="291" r:id="rId15"/>
    <p:sldId id="283" r:id="rId16"/>
    <p:sldId id="292" r:id="rId1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41D54"/>
    <a:srgbClr val="D68B1C"/>
    <a:srgbClr val="4FD165"/>
    <a:srgbClr val="CC9900"/>
    <a:srgbClr val="705532"/>
    <a:srgbClr val="986F38"/>
    <a:srgbClr val="FF9E1D"/>
    <a:srgbClr val="D0962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6252" autoAdjust="0"/>
  </p:normalViewPr>
  <p:slideViewPr>
    <p:cSldViewPr>
      <p:cViewPr varScale="1">
        <p:scale>
          <a:sx n="107" d="100"/>
          <a:sy n="107" d="100"/>
        </p:scale>
        <p:origin x="-84" y="-6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8EDEF-554A-4FD1-BA05-D9EC63118DE6}" type="doc">
      <dgm:prSet loTypeId="urn:microsoft.com/office/officeart/2005/8/layout/hList7#1" loCatId="list" qsTypeId="urn:microsoft.com/office/officeart/2005/8/quickstyle/simple1" qsCatId="simple" csTypeId="urn:microsoft.com/office/officeart/2005/8/colors/colorful4" csCatId="colorful" phldr="1"/>
      <dgm:spPr/>
    </dgm:pt>
    <dgm:pt modelId="{617213C7-575C-48E8-9DC8-FD9C18019C8D}">
      <dgm:prSet phldrT="[Text]" custT="1"/>
      <dgm:spPr/>
      <dgm:t>
        <a:bodyPr/>
        <a:lstStyle/>
        <a:p>
          <a:endParaRPr lang="ro-RO" sz="1200" b="1" i="0" dirty="0" smtClean="0"/>
        </a:p>
        <a:p>
          <a:endParaRPr lang="ro-RO" sz="1200" b="1" i="0" dirty="0" smtClean="0"/>
        </a:p>
        <a:p>
          <a:endParaRPr lang="ro-RO" sz="1200" b="1" i="0" dirty="0" smtClean="0"/>
        </a:p>
        <a:p>
          <a:r>
            <a:rPr lang="ro-RO" sz="2800" b="1" i="0" dirty="0" smtClean="0"/>
            <a:t>Asistent medical generalist-56 locuri</a:t>
          </a:r>
          <a:endParaRPr lang="ro-RO" sz="2800" dirty="0"/>
        </a:p>
      </dgm:t>
    </dgm:pt>
    <dgm:pt modelId="{43F4007B-942C-488E-BDD0-9A22E106A284}" type="parTrans" cxnId="{D04A0D5E-E11A-4E8C-BB86-2AA86C03AF07}">
      <dgm:prSet/>
      <dgm:spPr/>
      <dgm:t>
        <a:bodyPr/>
        <a:lstStyle/>
        <a:p>
          <a:endParaRPr lang="ro-RO"/>
        </a:p>
      </dgm:t>
    </dgm:pt>
    <dgm:pt modelId="{06B88E89-6A75-4612-8CBD-717B5E6A643F}" type="sibTrans" cxnId="{D04A0D5E-E11A-4E8C-BB86-2AA86C03AF07}">
      <dgm:prSet/>
      <dgm:spPr/>
      <dgm:t>
        <a:bodyPr/>
        <a:lstStyle/>
        <a:p>
          <a:endParaRPr lang="ro-RO"/>
        </a:p>
      </dgm:t>
    </dgm:pt>
    <dgm:pt modelId="{A06F0C49-56B1-40AC-95F5-288733FB0195}">
      <dgm:prSet custT="1"/>
      <dgm:spPr/>
      <dgm:t>
        <a:bodyPr/>
        <a:lstStyle/>
        <a:p>
          <a:endParaRPr lang="ro-RO" sz="1200" b="1" i="0" dirty="0" smtClean="0"/>
        </a:p>
        <a:p>
          <a:endParaRPr lang="ro-RO" sz="1200" b="1" i="0" dirty="0" smtClean="0"/>
        </a:p>
        <a:p>
          <a:endParaRPr lang="ro-RO" sz="1200" b="1" i="0" dirty="0" smtClean="0"/>
        </a:p>
        <a:p>
          <a:r>
            <a:rPr lang="it-IT" sz="2000" b="1" i="0" dirty="0" smtClean="0"/>
            <a:t>Asistent medical balneofizio-kinetoterapie şi recuperare</a:t>
          </a:r>
          <a:r>
            <a:rPr lang="ro-RO" sz="2000" b="1" i="0" dirty="0" smtClean="0"/>
            <a:t>-28 locuri</a:t>
          </a:r>
          <a:endParaRPr lang="it-IT" sz="2000" b="0" i="0" dirty="0"/>
        </a:p>
      </dgm:t>
    </dgm:pt>
    <dgm:pt modelId="{E4B3B9E0-F9AD-418F-BBA5-90C65E4C5E8D}" type="parTrans" cxnId="{F08031FD-8287-403D-ABFE-178ECABA49C5}">
      <dgm:prSet/>
      <dgm:spPr/>
      <dgm:t>
        <a:bodyPr/>
        <a:lstStyle/>
        <a:p>
          <a:endParaRPr lang="ro-RO"/>
        </a:p>
      </dgm:t>
    </dgm:pt>
    <dgm:pt modelId="{22B9C0AD-AA9F-4AAB-AB77-266BF62EBFCA}" type="sibTrans" cxnId="{F08031FD-8287-403D-ABFE-178ECABA49C5}">
      <dgm:prSet/>
      <dgm:spPr/>
      <dgm:t>
        <a:bodyPr/>
        <a:lstStyle/>
        <a:p>
          <a:endParaRPr lang="ro-RO"/>
        </a:p>
      </dgm:t>
    </dgm:pt>
    <dgm:pt modelId="{79DBB823-4D93-417F-946F-06FFB7D5911E}" type="pres">
      <dgm:prSet presAssocID="{B468EDEF-554A-4FD1-BA05-D9EC63118DE6}" presName="Name0" presStyleCnt="0">
        <dgm:presLayoutVars>
          <dgm:dir/>
          <dgm:resizeHandles val="exact"/>
        </dgm:presLayoutVars>
      </dgm:prSet>
      <dgm:spPr/>
    </dgm:pt>
    <dgm:pt modelId="{4FFE98D5-2F7A-400A-B080-272DEF336C08}" type="pres">
      <dgm:prSet presAssocID="{B468EDEF-554A-4FD1-BA05-D9EC63118DE6}" presName="fgShape" presStyleLbl="fgShp" presStyleIdx="0" presStyleCnt="1" custScaleY="33328" custLinFactNeighborX="-9" custLinFactNeighborY="22223"/>
      <dgm:spPr/>
    </dgm:pt>
    <dgm:pt modelId="{A011A6CA-B3A2-4674-92C7-187EB4C575B3}" type="pres">
      <dgm:prSet presAssocID="{B468EDEF-554A-4FD1-BA05-D9EC63118DE6}" presName="linComp" presStyleCnt="0"/>
      <dgm:spPr/>
    </dgm:pt>
    <dgm:pt modelId="{945174E8-DB14-481E-8941-5A1800040859}" type="pres">
      <dgm:prSet presAssocID="{617213C7-575C-48E8-9DC8-FD9C18019C8D}" presName="compNode" presStyleCnt="0"/>
      <dgm:spPr/>
    </dgm:pt>
    <dgm:pt modelId="{1B1989BA-5C5B-4D1C-A535-22CC68438ED6}" type="pres">
      <dgm:prSet presAssocID="{617213C7-575C-48E8-9DC8-FD9C18019C8D}" presName="bkgdShape" presStyleLbl="node1" presStyleIdx="0" presStyleCnt="2" custLinFactNeighborX="-885"/>
      <dgm:spPr/>
      <dgm:t>
        <a:bodyPr/>
        <a:lstStyle/>
        <a:p>
          <a:endParaRPr lang="ro-RO"/>
        </a:p>
      </dgm:t>
    </dgm:pt>
    <dgm:pt modelId="{8EA1E6F7-830E-4EC0-8081-AAF419D44DF7}" type="pres">
      <dgm:prSet presAssocID="{617213C7-575C-48E8-9DC8-FD9C18019C8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C824F00-663E-4857-9947-D503787307DE}" type="pres">
      <dgm:prSet presAssocID="{617213C7-575C-48E8-9DC8-FD9C18019C8D}" presName="invisiNode" presStyleLbl="node1" presStyleIdx="0" presStyleCnt="2"/>
      <dgm:spPr/>
    </dgm:pt>
    <dgm:pt modelId="{64337395-5301-404F-BCF9-04C36CA6DDB1}" type="pres">
      <dgm:prSet presAssocID="{617213C7-575C-48E8-9DC8-FD9C18019C8D}" presName="imagNode" presStyleLbl="fgImgPlace1" presStyleIdx="0" presStyleCnt="2" custFlipHor="1" custScaleX="10579" custScaleY="4271" custLinFactX="100000" custLinFactNeighborX="118438" custLinFactNeighborY="3862"/>
      <dgm:spPr>
        <a:prstGeom prst="round2SameRect">
          <a:avLst/>
        </a:prstGeom>
      </dgm:spPr>
      <dgm:t>
        <a:bodyPr/>
        <a:lstStyle/>
        <a:p>
          <a:endParaRPr lang="en-GB"/>
        </a:p>
      </dgm:t>
    </dgm:pt>
    <dgm:pt modelId="{13AB1069-858B-4110-84E1-1486EC27825B}" type="pres">
      <dgm:prSet presAssocID="{06B88E89-6A75-4612-8CBD-717B5E6A643F}" presName="sibTrans" presStyleLbl="sibTrans2D1" presStyleIdx="0" presStyleCnt="0"/>
      <dgm:spPr/>
      <dgm:t>
        <a:bodyPr/>
        <a:lstStyle/>
        <a:p>
          <a:endParaRPr lang="ro-RO"/>
        </a:p>
      </dgm:t>
    </dgm:pt>
    <dgm:pt modelId="{49E34D2C-37C6-4C30-BFEB-51961E7B15C1}" type="pres">
      <dgm:prSet presAssocID="{A06F0C49-56B1-40AC-95F5-288733FB0195}" presName="compNode" presStyleCnt="0"/>
      <dgm:spPr/>
    </dgm:pt>
    <dgm:pt modelId="{D464A8FF-2A74-491E-93EB-D88D10006EB6}" type="pres">
      <dgm:prSet presAssocID="{A06F0C49-56B1-40AC-95F5-288733FB0195}" presName="bkgdShape" presStyleLbl="node1" presStyleIdx="1" presStyleCnt="2" custLinFactNeighborX="1012" custLinFactNeighborY="-683"/>
      <dgm:spPr/>
      <dgm:t>
        <a:bodyPr/>
        <a:lstStyle/>
        <a:p>
          <a:endParaRPr lang="ro-RO"/>
        </a:p>
      </dgm:t>
    </dgm:pt>
    <dgm:pt modelId="{AC98C14D-B3F2-445F-8DC5-92481E0330F7}" type="pres">
      <dgm:prSet presAssocID="{A06F0C49-56B1-40AC-95F5-288733FB0195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5CB58C9-E40D-47E0-A750-851C3E497444}" type="pres">
      <dgm:prSet presAssocID="{A06F0C49-56B1-40AC-95F5-288733FB0195}" presName="invisiNode" presStyleLbl="node1" presStyleIdx="1" presStyleCnt="2"/>
      <dgm:spPr/>
    </dgm:pt>
    <dgm:pt modelId="{52F4B394-3756-4787-B828-793A57E26D93}" type="pres">
      <dgm:prSet presAssocID="{A06F0C49-56B1-40AC-95F5-288733FB0195}" presName="imagNode" presStyleLbl="fgImgPlace1" presStyleIdx="1" presStyleCnt="2" custScaleX="178479" custScaleY="157592" custLinFactNeighborX="-2723" custLinFactNeighborY="76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4CE3B171-225B-4701-84F5-F4082D09078D}" type="presOf" srcId="{B468EDEF-554A-4FD1-BA05-D9EC63118DE6}" destId="{79DBB823-4D93-417F-946F-06FFB7D5911E}" srcOrd="0" destOrd="0" presId="urn:microsoft.com/office/officeart/2005/8/layout/hList7#1"/>
    <dgm:cxn modelId="{756511FC-F5D1-4FD8-9DC8-49C6389F06E9}" type="presOf" srcId="{A06F0C49-56B1-40AC-95F5-288733FB0195}" destId="{AC98C14D-B3F2-445F-8DC5-92481E0330F7}" srcOrd="1" destOrd="0" presId="urn:microsoft.com/office/officeart/2005/8/layout/hList7#1"/>
    <dgm:cxn modelId="{5C921ADC-B474-421B-8264-2297A2430145}" type="presOf" srcId="{A06F0C49-56B1-40AC-95F5-288733FB0195}" destId="{D464A8FF-2A74-491E-93EB-D88D10006EB6}" srcOrd="0" destOrd="0" presId="urn:microsoft.com/office/officeart/2005/8/layout/hList7#1"/>
    <dgm:cxn modelId="{F08031FD-8287-403D-ABFE-178ECABA49C5}" srcId="{B468EDEF-554A-4FD1-BA05-D9EC63118DE6}" destId="{A06F0C49-56B1-40AC-95F5-288733FB0195}" srcOrd="1" destOrd="0" parTransId="{E4B3B9E0-F9AD-418F-BBA5-90C65E4C5E8D}" sibTransId="{22B9C0AD-AA9F-4AAB-AB77-266BF62EBFCA}"/>
    <dgm:cxn modelId="{20221DA6-3590-4DC1-B722-EBB0DC4352ED}" type="presOf" srcId="{06B88E89-6A75-4612-8CBD-717B5E6A643F}" destId="{13AB1069-858B-4110-84E1-1486EC27825B}" srcOrd="0" destOrd="0" presId="urn:microsoft.com/office/officeart/2005/8/layout/hList7#1"/>
    <dgm:cxn modelId="{D04A0D5E-E11A-4E8C-BB86-2AA86C03AF07}" srcId="{B468EDEF-554A-4FD1-BA05-D9EC63118DE6}" destId="{617213C7-575C-48E8-9DC8-FD9C18019C8D}" srcOrd="0" destOrd="0" parTransId="{43F4007B-942C-488E-BDD0-9A22E106A284}" sibTransId="{06B88E89-6A75-4612-8CBD-717B5E6A643F}"/>
    <dgm:cxn modelId="{63E472C6-B03D-49CA-BB74-72FE3C9AF41A}" type="presOf" srcId="{617213C7-575C-48E8-9DC8-FD9C18019C8D}" destId="{8EA1E6F7-830E-4EC0-8081-AAF419D44DF7}" srcOrd="1" destOrd="0" presId="urn:microsoft.com/office/officeart/2005/8/layout/hList7#1"/>
    <dgm:cxn modelId="{4AD260C1-A677-4356-B22E-72F2A8455374}" type="presOf" srcId="{617213C7-575C-48E8-9DC8-FD9C18019C8D}" destId="{1B1989BA-5C5B-4D1C-A535-22CC68438ED6}" srcOrd="0" destOrd="0" presId="urn:microsoft.com/office/officeart/2005/8/layout/hList7#1"/>
    <dgm:cxn modelId="{E7FDFA75-8688-4B7E-8F58-9B54602B8E37}" type="presParOf" srcId="{79DBB823-4D93-417F-946F-06FFB7D5911E}" destId="{4FFE98D5-2F7A-400A-B080-272DEF336C08}" srcOrd="0" destOrd="0" presId="urn:microsoft.com/office/officeart/2005/8/layout/hList7#1"/>
    <dgm:cxn modelId="{0E816BC0-8C92-48FD-9A5D-6D6A82E5B55B}" type="presParOf" srcId="{79DBB823-4D93-417F-946F-06FFB7D5911E}" destId="{A011A6CA-B3A2-4674-92C7-187EB4C575B3}" srcOrd="1" destOrd="0" presId="urn:microsoft.com/office/officeart/2005/8/layout/hList7#1"/>
    <dgm:cxn modelId="{A15E2CC7-99E8-4F4D-A0A7-AD2F49F2AE71}" type="presParOf" srcId="{A011A6CA-B3A2-4674-92C7-187EB4C575B3}" destId="{945174E8-DB14-481E-8941-5A1800040859}" srcOrd="0" destOrd="0" presId="urn:microsoft.com/office/officeart/2005/8/layout/hList7#1"/>
    <dgm:cxn modelId="{A3C7F51B-F344-44F9-8E4D-0842E5F7CE2F}" type="presParOf" srcId="{945174E8-DB14-481E-8941-5A1800040859}" destId="{1B1989BA-5C5B-4D1C-A535-22CC68438ED6}" srcOrd="0" destOrd="0" presId="urn:microsoft.com/office/officeart/2005/8/layout/hList7#1"/>
    <dgm:cxn modelId="{7488FE3E-D11B-4B41-BFF8-89EA744CC534}" type="presParOf" srcId="{945174E8-DB14-481E-8941-5A1800040859}" destId="{8EA1E6F7-830E-4EC0-8081-AAF419D44DF7}" srcOrd="1" destOrd="0" presId="urn:microsoft.com/office/officeart/2005/8/layout/hList7#1"/>
    <dgm:cxn modelId="{041DCE6C-C1A3-4587-BE11-17AD39B25FB5}" type="presParOf" srcId="{945174E8-DB14-481E-8941-5A1800040859}" destId="{4C824F00-663E-4857-9947-D503787307DE}" srcOrd="2" destOrd="0" presId="urn:microsoft.com/office/officeart/2005/8/layout/hList7#1"/>
    <dgm:cxn modelId="{D2735A5A-D326-41F3-BF70-49E3C984FB2B}" type="presParOf" srcId="{945174E8-DB14-481E-8941-5A1800040859}" destId="{64337395-5301-404F-BCF9-04C36CA6DDB1}" srcOrd="3" destOrd="0" presId="urn:microsoft.com/office/officeart/2005/8/layout/hList7#1"/>
    <dgm:cxn modelId="{586ABF98-C727-4055-9C9B-E8D846CF01D7}" type="presParOf" srcId="{A011A6CA-B3A2-4674-92C7-187EB4C575B3}" destId="{13AB1069-858B-4110-84E1-1486EC27825B}" srcOrd="1" destOrd="0" presId="urn:microsoft.com/office/officeart/2005/8/layout/hList7#1"/>
    <dgm:cxn modelId="{A26D79A6-ECE0-4DB9-9B0B-A38290C8D35E}" type="presParOf" srcId="{A011A6CA-B3A2-4674-92C7-187EB4C575B3}" destId="{49E34D2C-37C6-4C30-BFEB-51961E7B15C1}" srcOrd="2" destOrd="0" presId="urn:microsoft.com/office/officeart/2005/8/layout/hList7#1"/>
    <dgm:cxn modelId="{091E9B48-CEBD-4A10-B8FC-F871C88D2D8A}" type="presParOf" srcId="{49E34D2C-37C6-4C30-BFEB-51961E7B15C1}" destId="{D464A8FF-2A74-491E-93EB-D88D10006EB6}" srcOrd="0" destOrd="0" presId="urn:microsoft.com/office/officeart/2005/8/layout/hList7#1"/>
    <dgm:cxn modelId="{EAF89908-73B3-41E0-B79D-089C87ACA014}" type="presParOf" srcId="{49E34D2C-37C6-4C30-BFEB-51961E7B15C1}" destId="{AC98C14D-B3F2-445F-8DC5-92481E0330F7}" srcOrd="1" destOrd="0" presId="urn:microsoft.com/office/officeart/2005/8/layout/hList7#1"/>
    <dgm:cxn modelId="{711498B2-D978-4C50-AB08-CACECEC1E2A0}" type="presParOf" srcId="{49E34D2C-37C6-4C30-BFEB-51961E7B15C1}" destId="{15CB58C9-E40D-47E0-A750-851C3E497444}" srcOrd="2" destOrd="0" presId="urn:microsoft.com/office/officeart/2005/8/layout/hList7#1"/>
    <dgm:cxn modelId="{1B09EA7F-B08B-4412-9F34-BDE876D81BC1}" type="presParOf" srcId="{49E34D2C-37C6-4C30-BFEB-51961E7B15C1}" destId="{52F4B394-3756-4787-B828-793A57E26D93}" srcOrd="3" destOrd="0" presId="urn:microsoft.com/office/officeart/2005/8/layout/hList7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24E85-34F7-47F8-9792-41A9C825F6A0}" type="doc">
      <dgm:prSet loTypeId="urn:microsoft.com/office/officeart/2005/8/layout/pList2#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o-RO"/>
        </a:p>
      </dgm:t>
    </dgm:pt>
    <dgm:pt modelId="{FF7D3DAB-5EFD-4CE0-8B22-CCC9C4D7EF68}">
      <dgm:prSet phldrT="[Text]" custT="1"/>
      <dgm:spPr/>
      <dgm:t>
        <a:bodyPr/>
        <a:lstStyle/>
        <a:p>
          <a:pPr algn="just"/>
          <a:r>
            <a:rPr lang="en-GB" sz="2000" b="1" dirty="0" smtClean="0">
              <a:latin typeface="Arial" pitchFamily="34" charset="0"/>
              <a:cs typeface="Arial" pitchFamily="34" charset="0"/>
            </a:rPr>
            <a:t>*</a:t>
          </a:r>
          <a:r>
            <a:rPr lang="ro-RO" sz="2000" b="1" noProof="0" dirty="0" smtClean="0">
              <a:latin typeface="Arial" pitchFamily="34" charset="0"/>
              <a:cs typeface="Arial" pitchFamily="34" charset="0"/>
            </a:rPr>
            <a:t>Spitalul Judeţean de Urgenţă Vaslui</a:t>
          </a:r>
        </a:p>
        <a:p>
          <a:pPr algn="just"/>
          <a:r>
            <a:rPr lang="ro-RO" sz="2000" b="1" noProof="0" dirty="0" smtClean="0"/>
            <a:t> *Unităţi de învăţământ şi instituţii specializate din domeniul medico - farmaceutico – social din </a:t>
          </a:r>
          <a:r>
            <a:rPr lang="ro-RO" sz="2000" b="1" i="1" noProof="0" dirty="0" smtClean="0"/>
            <a:t>ţară</a:t>
          </a:r>
          <a:r>
            <a:rPr lang="ro-RO" sz="2000" b="1" noProof="0" dirty="0" smtClean="0"/>
            <a:t> şi </a:t>
          </a:r>
          <a:r>
            <a:rPr lang="ro-RO" sz="2000" b="1" i="1" noProof="0" dirty="0" smtClean="0"/>
            <a:t>străinătate </a:t>
          </a:r>
          <a:endParaRPr lang="ro-RO" sz="1200" b="1" noProof="0" dirty="0" smtClean="0">
            <a:latin typeface="Arial" pitchFamily="34" charset="0"/>
            <a:cs typeface="Arial" pitchFamily="34" charset="0"/>
          </a:endParaRPr>
        </a:p>
      </dgm:t>
    </dgm:pt>
    <dgm:pt modelId="{683F3C84-AE83-48C3-982A-65F1C59B3E04}" type="parTrans" cxnId="{F9842639-59C0-4DA4-BA95-0255324C1387}">
      <dgm:prSet/>
      <dgm:spPr/>
      <dgm:t>
        <a:bodyPr/>
        <a:lstStyle/>
        <a:p>
          <a:endParaRPr lang="ro-RO"/>
        </a:p>
      </dgm:t>
    </dgm:pt>
    <dgm:pt modelId="{AACE494B-B8F7-4ABC-AA52-CB76245C86F4}" type="sibTrans" cxnId="{F9842639-59C0-4DA4-BA95-0255324C1387}">
      <dgm:prSet/>
      <dgm:spPr/>
      <dgm:t>
        <a:bodyPr/>
        <a:lstStyle/>
        <a:p>
          <a:endParaRPr lang="ro-RO"/>
        </a:p>
      </dgm:t>
    </dgm:pt>
    <dgm:pt modelId="{9BB9E990-0E6F-42B6-9795-16799D2D4360}">
      <dgm:prSet phldrT="[Text]" custT="1"/>
      <dgm:spPr/>
      <dgm:t>
        <a:bodyPr/>
        <a:lstStyle/>
        <a:p>
          <a:pPr algn="just"/>
          <a:r>
            <a:rPr lang="en-GB" sz="2000" b="1" i="0" dirty="0" smtClean="0"/>
            <a:t>*</a:t>
          </a:r>
          <a:r>
            <a:rPr lang="ro-RO" sz="2000" b="1" i="0" noProof="0" dirty="0" smtClean="0"/>
            <a:t>Direcţia de Asistenţă Socială şi Protecţia Copilului</a:t>
          </a:r>
        </a:p>
        <a:p>
          <a:pPr algn="just"/>
          <a:r>
            <a:rPr lang="ro-RO" sz="2000" b="1" i="0" noProof="0" dirty="0" smtClean="0"/>
            <a:t> *</a:t>
          </a:r>
          <a:r>
            <a:rPr lang="ro-RO" sz="2000" b="1" noProof="0" dirty="0" smtClean="0"/>
            <a:t>Centrul de Asistenta Medico-sociala Băceşti</a:t>
          </a:r>
        </a:p>
        <a:p>
          <a:pPr algn="just"/>
          <a:r>
            <a:rPr lang="ro-RO" sz="2000" b="1" noProof="0" dirty="0" smtClean="0"/>
            <a:t>   *O.A.M.M.R. Vaslui</a:t>
          </a:r>
          <a:endParaRPr lang="ro-RO" sz="2000" b="1" i="0" noProof="0" dirty="0" smtClean="0"/>
        </a:p>
        <a:p>
          <a:pPr algn="ctr"/>
          <a:endParaRPr lang="ro-RO" sz="1800" dirty="0" smtClean="0"/>
        </a:p>
      </dgm:t>
    </dgm:pt>
    <dgm:pt modelId="{54B15602-FB14-43E3-A0AE-83108BA17CBA}" type="sibTrans" cxnId="{A0B483FB-8E00-450F-8671-8C74CC1E0A51}">
      <dgm:prSet/>
      <dgm:spPr/>
      <dgm:t>
        <a:bodyPr/>
        <a:lstStyle/>
        <a:p>
          <a:endParaRPr lang="ro-RO"/>
        </a:p>
      </dgm:t>
    </dgm:pt>
    <dgm:pt modelId="{6685694E-754E-4185-9E25-CB7927F94AAC}" type="parTrans" cxnId="{A0B483FB-8E00-450F-8671-8C74CC1E0A51}">
      <dgm:prSet/>
      <dgm:spPr/>
      <dgm:t>
        <a:bodyPr/>
        <a:lstStyle/>
        <a:p>
          <a:endParaRPr lang="ro-RO"/>
        </a:p>
      </dgm:t>
    </dgm:pt>
    <dgm:pt modelId="{03A29AD2-B0C5-438A-B592-AE6F0DE4EF51}" type="pres">
      <dgm:prSet presAssocID="{82D24E85-34F7-47F8-9792-41A9C825F6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FEC050D0-ABF4-4396-ADD7-24BD10D5D291}" type="pres">
      <dgm:prSet presAssocID="{82D24E85-34F7-47F8-9792-41A9C825F6A0}" presName="bkgdShp" presStyleLbl="alignAccFollowNode1" presStyleIdx="0" presStyleCnt="1" custScaleY="69114"/>
      <dgm:spPr/>
    </dgm:pt>
    <dgm:pt modelId="{1B784C0E-F31B-4DD3-A394-60286D2A6FDF}" type="pres">
      <dgm:prSet presAssocID="{82D24E85-34F7-47F8-9792-41A9C825F6A0}" presName="linComp" presStyleCnt="0"/>
      <dgm:spPr/>
    </dgm:pt>
    <dgm:pt modelId="{DC05A423-8405-434E-A49B-A90405B97D5F}" type="pres">
      <dgm:prSet presAssocID="{FF7D3DAB-5EFD-4CE0-8B22-CCC9C4D7EF68}" presName="compNode" presStyleCnt="0"/>
      <dgm:spPr/>
    </dgm:pt>
    <dgm:pt modelId="{1765B2C8-D740-4664-92C9-93C8E1882F20}" type="pres">
      <dgm:prSet presAssocID="{FF7D3DAB-5EFD-4CE0-8B22-CCC9C4D7EF68}" presName="node" presStyleLbl="node1" presStyleIdx="0" presStyleCnt="2" custScaleY="113383" custLinFactNeighborX="-34" custLinFactNeighborY="275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46863EA-0029-4EDB-85A1-39C3886EC64E}" type="pres">
      <dgm:prSet presAssocID="{FF7D3DAB-5EFD-4CE0-8B22-CCC9C4D7EF68}" presName="invisiNode" presStyleLbl="node1" presStyleIdx="0" presStyleCnt="2"/>
      <dgm:spPr/>
    </dgm:pt>
    <dgm:pt modelId="{EFA1A802-6307-4F62-9604-ECA48A33BDE5}" type="pres">
      <dgm:prSet presAssocID="{FF7D3DAB-5EFD-4CE0-8B22-CCC9C4D7EF68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0B21CE6-C075-4BCB-B630-F04EBA6610FF}" type="pres">
      <dgm:prSet presAssocID="{AACE494B-B8F7-4ABC-AA52-CB76245C86F4}" presName="sibTrans" presStyleLbl="sibTrans2D1" presStyleIdx="0" presStyleCnt="0"/>
      <dgm:spPr/>
      <dgm:t>
        <a:bodyPr/>
        <a:lstStyle/>
        <a:p>
          <a:endParaRPr lang="ro-RO"/>
        </a:p>
      </dgm:t>
    </dgm:pt>
    <dgm:pt modelId="{B162F778-5A28-4918-A566-7BA1DF47BF10}" type="pres">
      <dgm:prSet presAssocID="{9BB9E990-0E6F-42B6-9795-16799D2D4360}" presName="compNode" presStyleCnt="0"/>
      <dgm:spPr/>
    </dgm:pt>
    <dgm:pt modelId="{9BB0F2E7-D203-4E74-939E-28C9059D4BB7}" type="pres">
      <dgm:prSet presAssocID="{9BB9E990-0E6F-42B6-9795-16799D2D4360}" presName="node" presStyleLbl="node1" presStyleIdx="1" presStyleCnt="2" custScaleY="113384" custLinFactNeighborX="3172" custLinFactNeighborY="-68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14B1243-9D2E-48AF-8768-4388B869255A}" type="pres">
      <dgm:prSet presAssocID="{9BB9E990-0E6F-42B6-9795-16799D2D4360}" presName="invisiNode" presStyleLbl="node1" presStyleIdx="1" presStyleCnt="2"/>
      <dgm:spPr/>
    </dgm:pt>
    <dgm:pt modelId="{852295B9-901C-43A7-928D-8120519B8AFD}" type="pres">
      <dgm:prSet presAssocID="{9BB9E990-0E6F-42B6-9795-16799D2D4360}" presName="imagNode" presStyleLbl="fgImgPlace1" presStyleIdx="1" presStyleCnt="2" custLinFactNeighborX="3180" custLinFactNeighborY="-1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A0B483FB-8E00-450F-8671-8C74CC1E0A51}" srcId="{82D24E85-34F7-47F8-9792-41A9C825F6A0}" destId="{9BB9E990-0E6F-42B6-9795-16799D2D4360}" srcOrd="1" destOrd="0" parTransId="{6685694E-754E-4185-9E25-CB7927F94AAC}" sibTransId="{54B15602-FB14-43E3-A0AE-83108BA17CBA}"/>
    <dgm:cxn modelId="{F9842639-59C0-4DA4-BA95-0255324C1387}" srcId="{82D24E85-34F7-47F8-9792-41A9C825F6A0}" destId="{FF7D3DAB-5EFD-4CE0-8B22-CCC9C4D7EF68}" srcOrd="0" destOrd="0" parTransId="{683F3C84-AE83-48C3-982A-65F1C59B3E04}" sibTransId="{AACE494B-B8F7-4ABC-AA52-CB76245C86F4}"/>
    <dgm:cxn modelId="{BE2605E3-4DC9-4E6D-8D3A-E15C49AE9BF1}" type="presOf" srcId="{FF7D3DAB-5EFD-4CE0-8B22-CCC9C4D7EF68}" destId="{1765B2C8-D740-4664-92C9-93C8E1882F20}" srcOrd="0" destOrd="0" presId="urn:microsoft.com/office/officeart/2005/8/layout/pList2#1"/>
    <dgm:cxn modelId="{233CA2E5-F5BC-4C83-A2BF-71EF0CCEFA4D}" type="presOf" srcId="{82D24E85-34F7-47F8-9792-41A9C825F6A0}" destId="{03A29AD2-B0C5-438A-B592-AE6F0DE4EF51}" srcOrd="0" destOrd="0" presId="urn:microsoft.com/office/officeart/2005/8/layout/pList2#1"/>
    <dgm:cxn modelId="{3A0AE330-1DFC-4172-9696-5F511E6B7D6A}" type="presOf" srcId="{AACE494B-B8F7-4ABC-AA52-CB76245C86F4}" destId="{30B21CE6-C075-4BCB-B630-F04EBA6610FF}" srcOrd="0" destOrd="0" presId="urn:microsoft.com/office/officeart/2005/8/layout/pList2#1"/>
    <dgm:cxn modelId="{E2A2F1DF-48B3-4702-9051-C84424FAE164}" type="presOf" srcId="{9BB9E990-0E6F-42B6-9795-16799D2D4360}" destId="{9BB0F2E7-D203-4E74-939E-28C9059D4BB7}" srcOrd="0" destOrd="0" presId="urn:microsoft.com/office/officeart/2005/8/layout/pList2#1"/>
    <dgm:cxn modelId="{2B679662-091F-4526-ADE5-E8C4A13BE4F8}" type="presParOf" srcId="{03A29AD2-B0C5-438A-B592-AE6F0DE4EF51}" destId="{FEC050D0-ABF4-4396-ADD7-24BD10D5D291}" srcOrd="0" destOrd="0" presId="urn:microsoft.com/office/officeart/2005/8/layout/pList2#1"/>
    <dgm:cxn modelId="{6544669D-085B-4CDA-A59C-BED5F76643F4}" type="presParOf" srcId="{03A29AD2-B0C5-438A-B592-AE6F0DE4EF51}" destId="{1B784C0E-F31B-4DD3-A394-60286D2A6FDF}" srcOrd="1" destOrd="0" presId="urn:microsoft.com/office/officeart/2005/8/layout/pList2#1"/>
    <dgm:cxn modelId="{7D800AB7-D71A-48E6-B20E-2D70899D8A75}" type="presParOf" srcId="{1B784C0E-F31B-4DD3-A394-60286D2A6FDF}" destId="{DC05A423-8405-434E-A49B-A90405B97D5F}" srcOrd="0" destOrd="0" presId="urn:microsoft.com/office/officeart/2005/8/layout/pList2#1"/>
    <dgm:cxn modelId="{6C1D52DA-AAF0-4357-A961-853642EE5195}" type="presParOf" srcId="{DC05A423-8405-434E-A49B-A90405B97D5F}" destId="{1765B2C8-D740-4664-92C9-93C8E1882F20}" srcOrd="0" destOrd="0" presId="urn:microsoft.com/office/officeart/2005/8/layout/pList2#1"/>
    <dgm:cxn modelId="{DA64AC63-61D2-4A6D-90F1-5AD41417D2C2}" type="presParOf" srcId="{DC05A423-8405-434E-A49B-A90405B97D5F}" destId="{C46863EA-0029-4EDB-85A1-39C3886EC64E}" srcOrd="1" destOrd="0" presId="urn:microsoft.com/office/officeart/2005/8/layout/pList2#1"/>
    <dgm:cxn modelId="{6A189567-2865-4F6C-9470-C5CBABEC2111}" type="presParOf" srcId="{DC05A423-8405-434E-A49B-A90405B97D5F}" destId="{EFA1A802-6307-4F62-9604-ECA48A33BDE5}" srcOrd="2" destOrd="0" presId="urn:microsoft.com/office/officeart/2005/8/layout/pList2#1"/>
    <dgm:cxn modelId="{1F990AAB-7E03-4AA2-B1EF-4E4C3217D4C0}" type="presParOf" srcId="{1B784C0E-F31B-4DD3-A394-60286D2A6FDF}" destId="{30B21CE6-C075-4BCB-B630-F04EBA6610FF}" srcOrd="1" destOrd="0" presId="urn:microsoft.com/office/officeart/2005/8/layout/pList2#1"/>
    <dgm:cxn modelId="{78EC8081-1A45-4D23-955B-C81BFB6A1BDD}" type="presParOf" srcId="{1B784C0E-F31B-4DD3-A394-60286D2A6FDF}" destId="{B162F778-5A28-4918-A566-7BA1DF47BF10}" srcOrd="2" destOrd="0" presId="urn:microsoft.com/office/officeart/2005/8/layout/pList2#1"/>
    <dgm:cxn modelId="{99BA775D-E9DE-43B6-B8AB-9B1D89136148}" type="presParOf" srcId="{B162F778-5A28-4918-A566-7BA1DF47BF10}" destId="{9BB0F2E7-D203-4E74-939E-28C9059D4BB7}" srcOrd="0" destOrd="0" presId="urn:microsoft.com/office/officeart/2005/8/layout/pList2#1"/>
    <dgm:cxn modelId="{9B290258-30A2-45B3-BD4A-2A1776551541}" type="presParOf" srcId="{B162F778-5A28-4918-A566-7BA1DF47BF10}" destId="{614B1243-9D2E-48AF-8768-4388B869255A}" srcOrd="1" destOrd="0" presId="urn:microsoft.com/office/officeart/2005/8/layout/pList2#1"/>
    <dgm:cxn modelId="{B0E69616-00A4-462A-BFEA-E36738B87CA7}" type="presParOf" srcId="{B162F778-5A28-4918-A566-7BA1DF47BF10}" destId="{852295B9-901C-43A7-928D-8120519B8AFD}" srcOrd="2" destOrd="0" presId="urn:microsoft.com/office/officeart/2005/8/layout/pList2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3DAF24-3B9C-4FB5-9FCB-C962C98E800E}" type="datetimeFigureOut">
              <a:rPr lang="en-GB"/>
              <a:pPr>
                <a:defRPr/>
              </a:pPr>
              <a:t>24/02/2023</a:t>
            </a:fld>
            <a:endParaRPr lang="en-GB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noProof="0" smtClean="0"/>
              <a:t>Clic pentru editare stiluri text Coordonator</a:t>
            </a:r>
          </a:p>
          <a:p>
            <a:pPr lvl="1"/>
            <a:r>
              <a:rPr lang="ro-RO" noProof="0" smtClean="0"/>
              <a:t>Al doilea nivel</a:t>
            </a:r>
          </a:p>
          <a:p>
            <a:pPr lvl="2"/>
            <a:r>
              <a:rPr lang="ro-RO" noProof="0" smtClean="0"/>
              <a:t>Al treilea nivel</a:t>
            </a:r>
          </a:p>
          <a:p>
            <a:pPr lvl="3"/>
            <a:r>
              <a:rPr lang="ro-RO" noProof="0" smtClean="0"/>
              <a:t>Al patrulea nivel</a:t>
            </a:r>
          </a:p>
          <a:p>
            <a:pPr lvl="4"/>
            <a:r>
              <a:rPr lang="ro-RO" noProof="0" smtClean="0"/>
              <a:t>Al cincilea nivel</a:t>
            </a:r>
            <a:endParaRPr lang="en-GB" noProof="0" smtClean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5DD1748-0CD0-4BCF-8756-20131579C5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ubstituent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4883DB-0B62-48C2-974F-991A11F4C92E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ubstituent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E185AE-72E2-4B0B-AE0A-620C520D3982}" type="slidenum">
              <a:rPr lang="en-GB" altLang="en-US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7FBA-B445-4E56-808F-E083F7947D6D}" type="datetimeFigureOut">
              <a:rPr lang="ro-RO"/>
              <a:pPr>
                <a:defRPr/>
              </a:pPr>
              <a:t>24.02.2023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4697-F1B0-46AC-93E1-BB22BBBBBB1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5FA0-19C9-454B-B1E0-19A2480770F2}" type="datetimeFigureOut">
              <a:rPr lang="ro-RO"/>
              <a:pPr>
                <a:defRPr/>
              </a:pPr>
              <a:t>24.02.2023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BDC8-6E05-4412-AE42-C78F09CD5FA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D029-B4B4-43DF-9EC9-F1F14DF57B85}" type="datetimeFigureOut">
              <a:rPr lang="ro-RO"/>
              <a:pPr>
                <a:defRPr/>
              </a:pPr>
              <a:t>24.02.2023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2D80-A31F-4662-BCFD-A29800901A1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8C9C0-B414-40B7-9C4F-912AC2A4CC67}" type="datetimeFigureOut">
              <a:rPr lang="ro-RO"/>
              <a:pPr>
                <a:defRPr/>
              </a:pPr>
              <a:t>24.02.2023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E53F-C6D7-4327-8856-5134592E8CE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F2CF-72A5-4914-97D8-9A65AB1E50FA}" type="datetimeFigureOut">
              <a:rPr lang="ro-RO"/>
              <a:pPr>
                <a:defRPr/>
              </a:pPr>
              <a:t>24.02.2023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280E-1F4A-4D49-809C-A105AECEE86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80D1-3077-46BC-93D5-5E276B9F9AD7}" type="datetimeFigureOut">
              <a:rPr lang="ro-RO"/>
              <a:pPr>
                <a:defRPr/>
              </a:pPr>
              <a:t>24.02.2023</a:t>
            </a:fld>
            <a:endParaRPr lang="ro-RO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E589-C438-444E-9101-E0E4CB71108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50D1-0643-4903-8F2D-22C618A5DA1B}" type="datetimeFigureOut">
              <a:rPr lang="ro-RO"/>
              <a:pPr>
                <a:defRPr/>
              </a:pPr>
              <a:t>24.02.2023</a:t>
            </a:fld>
            <a:endParaRPr lang="ro-RO"/>
          </a:p>
        </p:txBody>
      </p:sp>
      <p:sp>
        <p:nvSpPr>
          <p:cNvPr id="8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AA11-447E-4EF3-8520-C4A9140FC52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E0993-EC4F-466D-B7E9-A1FEB2FC0E48}" type="datetimeFigureOut">
              <a:rPr lang="ro-RO"/>
              <a:pPr>
                <a:defRPr/>
              </a:pPr>
              <a:t>24.02.2023</a:t>
            </a:fld>
            <a:endParaRPr lang="ro-RO"/>
          </a:p>
        </p:txBody>
      </p:sp>
      <p:sp>
        <p:nvSpPr>
          <p:cNvPr id="4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E9A2-06E8-4DEE-9529-36851B1736F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7FE52-E1D5-40E6-A572-032F06C4146F}" type="datetimeFigureOut">
              <a:rPr lang="ro-RO"/>
              <a:pPr>
                <a:defRPr/>
              </a:pPr>
              <a:t>24.02.2023</a:t>
            </a:fld>
            <a:endParaRPr lang="ro-RO"/>
          </a:p>
        </p:txBody>
      </p:sp>
      <p:sp>
        <p:nvSpPr>
          <p:cNvPr id="3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E29C-9ED9-4442-B02F-D406764FF0E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8849E-5E7F-407D-828D-DB3773AFF5F3}" type="datetimeFigureOut">
              <a:rPr lang="ro-RO"/>
              <a:pPr>
                <a:defRPr/>
              </a:pPr>
              <a:t>24.02.2023</a:t>
            </a:fld>
            <a:endParaRPr lang="ro-RO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B0C01-B6D9-4B76-96BB-00AD1244C4C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 advClick="0" advTm="1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27DD-7BB8-483B-91BA-55F1D6B23620}" type="datetimeFigureOut">
              <a:rPr lang="ro-RO"/>
              <a:pPr>
                <a:defRPr/>
              </a:pPr>
              <a:t>24.02.2023</a:t>
            </a:fld>
            <a:endParaRPr lang="ro-RO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302B-F39D-4FD3-AE6F-FB0B2C28DB8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spd="slow" advClick="0" advTm="1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70C0"/>
            </a:gs>
            <a:gs pos="48000">
              <a:srgbClr val="85C2FF"/>
            </a:gs>
            <a:gs pos="78000">
              <a:srgbClr val="C4D6EB"/>
            </a:gs>
            <a:gs pos="100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ubstituent titlu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 pentru editare stil titlu</a:t>
            </a:r>
          </a:p>
        </p:txBody>
      </p:sp>
      <p:sp>
        <p:nvSpPr>
          <p:cNvPr id="1027" name="Substituent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E89DD4-B3EF-4C20-B8BB-836896B6BD88}" type="datetimeFigureOut">
              <a:rPr lang="ro-RO"/>
              <a:pPr>
                <a:defRPr/>
              </a:pPr>
              <a:t>24.02.2023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BE1B13-3B6E-4F49-853F-386C01FA1C8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  <p:pic>
        <p:nvPicPr>
          <p:cNvPr id="1031" name="Imagin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011863" y="195263"/>
            <a:ext cx="2925762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 advClick="0" advTm="10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11138" y="2625725"/>
            <a:ext cx="8932862" cy="487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”NICIUN ABSOLVENT FĂRĂ LOC DE MUNCĂ!”</a:t>
            </a:r>
          </a:p>
        </p:txBody>
      </p:sp>
      <p:grpSp>
        <p:nvGrpSpPr>
          <p:cNvPr id="2051" name="Grupare 1"/>
          <p:cNvGrpSpPr>
            <a:grpSpLocks/>
          </p:cNvGrpSpPr>
          <p:nvPr/>
        </p:nvGrpSpPr>
        <p:grpSpPr bwMode="auto">
          <a:xfrm>
            <a:off x="179388" y="87313"/>
            <a:ext cx="3097212" cy="1081087"/>
            <a:chOff x="179388" y="87313"/>
            <a:chExt cx="3097212" cy="1081087"/>
          </a:xfrm>
        </p:grpSpPr>
        <p:sp>
          <p:nvSpPr>
            <p:cNvPr id="8" name="Dreptunghi 7"/>
            <p:cNvSpPr/>
            <p:nvPr/>
          </p:nvSpPr>
          <p:spPr>
            <a:xfrm>
              <a:off x="179388" y="87313"/>
              <a:ext cx="3097212" cy="10810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57" name="Imagine 76" descr="p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8175" y="263525"/>
              <a:ext cx="120015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ine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75041"/>
              <a:ext cx="1194416" cy="904987"/>
            </a:xfrm>
            <a:prstGeom prst="flowChartConnector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6" name="Casetă text 2"/>
          <p:cNvSpPr txBox="1"/>
          <p:nvPr/>
        </p:nvSpPr>
        <p:spPr>
          <a:xfrm>
            <a:off x="428597" y="1446602"/>
            <a:ext cx="8103843" cy="9814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o-RO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Școala Postliceală Sanitară</a:t>
            </a:r>
            <a:endParaRPr lang="ro-RO" sz="5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106729"/>
            <a:ext cx="3929090" cy="203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ine 9" descr="http://www.total-med.ro/wp-content/uploads/2013/02/instrumentar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071948"/>
            <a:ext cx="1500198" cy="107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ine 8" descr="Microlife BP AG1-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446997"/>
            <a:ext cx="1143008" cy="696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9" name="Text Box 11" descr="1"/>
          <p:cNvSpPr txBox="1">
            <a:spLocks noChangeArrowheads="1"/>
          </p:cNvSpPr>
          <p:nvPr/>
        </p:nvSpPr>
        <p:spPr bwMode="auto">
          <a:xfrm>
            <a:off x="5929322" y="142858"/>
            <a:ext cx="3071834" cy="107157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Str. Mihail Kogălniceanu, nr.16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Tel. 0335 711 027/ mobil 0735 551 841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Email</a:t>
            </a: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 sc.radumiron2019 @</a:t>
            </a:r>
            <a:r>
              <a:rPr kumimoji="0" lang="ro-RO" sz="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yahoo.com</a:t>
            </a: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 descr="D:\mirela\radu miron\ublicitate\poze ev sum2015\DSCN00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36077"/>
            <a:ext cx="3971350" cy="2704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291" name="Dreptunghi 1"/>
          <p:cNvSpPr>
            <a:spLocks noChangeArrowheads="1"/>
          </p:cNvSpPr>
          <p:nvPr/>
        </p:nvSpPr>
        <p:spPr bwMode="auto">
          <a:xfrm>
            <a:off x="611188" y="1338263"/>
            <a:ext cx="37195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r>
              <a:rPr lang="ro-RO" altLang="en-US">
                <a:ea typeface="Calibri" pitchFamily="34" charset="0"/>
                <a:cs typeface="Times New Roman" pitchFamily="18" charset="0"/>
              </a:rPr>
              <a:t> </a:t>
            </a:r>
            <a:endParaRPr lang="en-GB" alt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2" name="Dreptunghi 4"/>
          <p:cNvSpPr>
            <a:spLocks noChangeArrowheads="1"/>
          </p:cNvSpPr>
          <p:nvPr/>
        </p:nvSpPr>
        <p:spPr bwMode="auto">
          <a:xfrm>
            <a:off x="0" y="1303338"/>
            <a:ext cx="47879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algn="ctr" eaLnBrk="1" hangingPunct="1"/>
            <a:r>
              <a:rPr lang="en-GB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o-RO" sz="2800" b="1" i="1">
                <a:solidFill>
                  <a:srgbClr val="000066"/>
                </a:solidFill>
                <a:latin typeface="Cambria" pitchFamily="18" charset="0"/>
                <a:cs typeface="Times New Roman" pitchFamily="18" charset="0"/>
              </a:rPr>
              <a:t>Asistentul Medical Generalist</a:t>
            </a:r>
            <a:r>
              <a:rPr lang="ro-RO" sz="2800">
                <a:solidFill>
                  <a:srgbClr val="000066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o-RO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lucrează în:</a:t>
            </a:r>
          </a:p>
          <a:p>
            <a:pPr marL="228600" algn="just" eaLnBrk="1" hangingPunct="1">
              <a:buFont typeface="Symbol" pitchFamily="18" charset="2"/>
              <a:buBlip>
                <a:blip r:embed="rId3"/>
              </a:buBlip>
            </a:pPr>
            <a:r>
              <a:rPr lang="ro-RO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Spitale</a:t>
            </a:r>
            <a:endParaRPr lang="ro-RO" sz="1600">
              <a:cs typeface="Calibri" pitchFamily="34" charset="0"/>
            </a:endParaRPr>
          </a:p>
          <a:p>
            <a:pPr marL="228600" algn="just" eaLnBrk="1" hangingPunct="1">
              <a:buFont typeface="Symbol" pitchFamily="18" charset="2"/>
              <a:buBlip>
                <a:blip r:embed="rId3"/>
              </a:buBlip>
            </a:pPr>
            <a:r>
              <a:rPr lang="ro-RO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Policlinici</a:t>
            </a:r>
            <a:endParaRPr lang="ro-RO" sz="1600">
              <a:cs typeface="Calibri" pitchFamily="34" charset="0"/>
            </a:endParaRPr>
          </a:p>
          <a:p>
            <a:pPr marL="228600" algn="just" eaLnBrk="1" hangingPunct="1">
              <a:buFont typeface="Symbol" pitchFamily="18" charset="2"/>
              <a:buBlip>
                <a:blip r:embed="rId3"/>
              </a:buBlip>
            </a:pPr>
            <a:r>
              <a:rPr lang="ro-RO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Dispensare locale</a:t>
            </a:r>
          </a:p>
          <a:p>
            <a:pPr marL="228600" algn="just" eaLnBrk="1" hangingPunct="1">
              <a:buFont typeface="Symbol" pitchFamily="18" charset="2"/>
              <a:buBlip>
                <a:blip r:embed="rId3"/>
              </a:buBlip>
            </a:pPr>
            <a:r>
              <a:rPr lang="ro-RO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Cabinete medicale particulare</a:t>
            </a:r>
          </a:p>
          <a:p>
            <a:pPr marL="228600" algn="just" eaLnBrk="1" hangingPunct="1">
              <a:buFont typeface="Symbol" pitchFamily="18" charset="2"/>
              <a:buBlip>
                <a:blip r:embed="rId3"/>
              </a:buBlip>
            </a:pPr>
            <a:r>
              <a:rPr lang="ro-RO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Cabinete medicale din cadrul instituţiilor de învăţământ, unități de producție.</a:t>
            </a:r>
          </a:p>
          <a:p>
            <a:pPr marL="228600" algn="just" eaLnBrk="1" hangingPunct="1">
              <a:buFont typeface="Symbol" pitchFamily="18" charset="2"/>
              <a:buBlip>
                <a:blip r:embed="rId3"/>
              </a:buBlip>
            </a:pPr>
            <a:r>
              <a:rPr lang="ro-RO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Unități medico-sociale/centre  din țară și străinătate</a:t>
            </a:r>
            <a:endParaRPr lang="ro-RO" sz="1600">
              <a:cs typeface="Calibri" pitchFamily="34" charset="0"/>
            </a:endParaRPr>
          </a:p>
        </p:txBody>
      </p:sp>
      <p:sp>
        <p:nvSpPr>
          <p:cNvPr id="2" name="Dreptunghi rotunjit 1"/>
          <p:cNvSpPr/>
          <p:nvPr/>
        </p:nvSpPr>
        <p:spPr>
          <a:xfrm>
            <a:off x="179388" y="7938"/>
            <a:ext cx="3097212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Dreptunghi 6"/>
          <p:cNvSpPr/>
          <p:nvPr/>
        </p:nvSpPr>
        <p:spPr>
          <a:xfrm>
            <a:off x="453285" y="336410"/>
            <a:ext cx="2548798" cy="75918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Aft>
                <a:spcPts val="800"/>
              </a:spcAft>
              <a:defRPr/>
            </a:pPr>
            <a:r>
              <a:rPr lang="ro-RO" b="1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OP0RTUNITĂȚI</a:t>
            </a:r>
          </a:p>
          <a:p>
            <a:pPr algn="ctr" eaLnBrk="1" hangingPunct="1">
              <a:lnSpc>
                <a:spcPts val="1200"/>
              </a:lnSpc>
              <a:spcAft>
                <a:spcPts val="800"/>
              </a:spcAft>
              <a:defRPr/>
            </a:pPr>
            <a:r>
              <a:rPr lang="ro-RO" b="1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VARIATE</a:t>
            </a:r>
            <a:endParaRPr lang="en-GB" b="1" smtClean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1200"/>
              </a:lnSpc>
              <a:spcAft>
                <a:spcPts val="800"/>
              </a:spcAft>
              <a:defRPr/>
            </a:pPr>
            <a:r>
              <a:rPr lang="ro-RO" b="1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 PIAȚA MUNCII</a:t>
            </a:r>
            <a:endParaRPr lang="en-GB" sz="160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encrypted-tbn1.gstatic.com/images?q=tbn:ANd9GcSUitZytJOwDhn6ERghqJB9nVGPww6fAwOYz3nr0Hk55r8mGbPzwA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643834" y="3536163"/>
            <a:ext cx="1285884" cy="9644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Text Box 11" descr="1"/>
          <p:cNvSpPr txBox="1">
            <a:spLocks noChangeArrowheads="1"/>
          </p:cNvSpPr>
          <p:nvPr/>
        </p:nvSpPr>
        <p:spPr bwMode="auto">
          <a:xfrm>
            <a:off x="6000760" y="142858"/>
            <a:ext cx="3000396" cy="92869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b="1" i="1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Str. Mihail Kogălniceanu, nr.16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Tel. 0335 711 027/ mobil 0735 551 841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Email</a:t>
            </a: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 sc.radumiron2019 @</a:t>
            </a:r>
            <a:r>
              <a:rPr kumimoji="0" lang="ro-RO" sz="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yahoo.com</a:t>
            </a: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0813"/>
            <a:ext cx="45720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encrypted-tbn0.gstatic.com/images?q=tbn:ANd9GcTfD6fZbHFfOz-2f-bXPxWZDAgED-FxbVDC47HTtHHOAkZEj38n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047228" y="3816987"/>
            <a:ext cx="2000264" cy="12162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Dreptunghi rotunjit 1"/>
          <p:cNvSpPr/>
          <p:nvPr/>
        </p:nvSpPr>
        <p:spPr>
          <a:xfrm>
            <a:off x="107950" y="0"/>
            <a:ext cx="3095625" cy="1189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317" name="Dreptunghi 1"/>
          <p:cNvSpPr>
            <a:spLocks noChangeArrowheads="1"/>
          </p:cNvSpPr>
          <p:nvPr/>
        </p:nvSpPr>
        <p:spPr bwMode="auto">
          <a:xfrm>
            <a:off x="558800" y="357188"/>
            <a:ext cx="26638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200"/>
              </a:lnSpc>
              <a:spcAft>
                <a:spcPts val="800"/>
              </a:spcAft>
            </a:pPr>
            <a:r>
              <a:rPr lang="ro-RO" altLang="en-US" b="1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OP0RTUNITĂȚI</a:t>
            </a:r>
          </a:p>
          <a:p>
            <a:pPr algn="ctr" eaLnBrk="1" hangingPunct="1">
              <a:lnSpc>
                <a:spcPts val="1200"/>
              </a:lnSpc>
              <a:spcAft>
                <a:spcPts val="800"/>
              </a:spcAft>
            </a:pPr>
            <a:r>
              <a:rPr lang="ro-RO" altLang="en-US" b="1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VARIATE</a:t>
            </a:r>
            <a:endParaRPr lang="en-GB" altLang="en-US" b="1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ts val="1200"/>
              </a:lnSpc>
              <a:spcAft>
                <a:spcPts val="800"/>
              </a:spcAft>
            </a:pPr>
            <a:r>
              <a:rPr lang="ro-RO" altLang="en-US" b="1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PE PIAȚA MUNCII</a:t>
            </a:r>
            <a:endParaRPr lang="en-GB" altLang="en-US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8" name="Dreptunghi 2"/>
          <p:cNvSpPr>
            <a:spLocks noChangeArrowheads="1"/>
          </p:cNvSpPr>
          <p:nvPr/>
        </p:nvSpPr>
        <p:spPr bwMode="auto">
          <a:xfrm>
            <a:off x="0" y="1189038"/>
            <a:ext cx="45720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o-RO" altLang="en-US" sz="2800" b="1" i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Asistent medical  balneofizio-kinetoterapie și recuperare</a:t>
            </a:r>
            <a:r>
              <a:rPr lang="en-GB" altLang="en-US" b="1" i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altLang="en-US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lucrează în</a:t>
            </a:r>
            <a:r>
              <a:rPr lang="en-US" altLang="en-US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 typeface="Symbol" pitchFamily="18" charset="2"/>
              <a:buBlip>
                <a:blip r:embed="rId4"/>
              </a:buBlip>
            </a:pPr>
            <a:r>
              <a:rPr lang="it-IT" altLang="en-US"/>
              <a:t>Centre de recuperare neuromotorii;</a:t>
            </a:r>
          </a:p>
          <a:p>
            <a:pPr algn="just" eaLnBrk="1" hangingPunct="1">
              <a:buFont typeface="Symbol" pitchFamily="18" charset="2"/>
              <a:buBlip>
                <a:blip r:embed="rId4"/>
              </a:buBlip>
            </a:pPr>
            <a:r>
              <a:rPr lang="it-IT" altLang="en-US"/>
              <a:t>Cabinete de fizioterapie</a:t>
            </a:r>
            <a:r>
              <a:rPr lang="en-US" altLang="en-US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Symbol" pitchFamily="18" charset="2"/>
              <a:buBlip>
                <a:blip r:embed="rId4"/>
              </a:buBlip>
            </a:pPr>
            <a:r>
              <a:rPr lang="it-IT" altLang="en-US"/>
              <a:t>Baze de tratament balnear (staţiuni, spitale de recuperare)</a:t>
            </a:r>
          </a:p>
          <a:p>
            <a:pPr algn="just" eaLnBrk="1" hangingPunct="1">
              <a:buFont typeface="Symbol" pitchFamily="18" charset="2"/>
              <a:buBlip>
                <a:blip r:embed="rId4"/>
              </a:buBlip>
            </a:pPr>
            <a:r>
              <a:rPr lang="it-IT" altLang="en-US"/>
              <a:t>săli de fitness</a:t>
            </a:r>
          </a:p>
          <a:p>
            <a:pPr algn="just" eaLnBrk="1" hangingPunct="1">
              <a:buFont typeface="Symbol" pitchFamily="18" charset="2"/>
              <a:buBlip>
                <a:blip r:embed="rId4"/>
              </a:buBlip>
            </a:pPr>
            <a:r>
              <a:rPr lang="it-IT" altLang="en-US"/>
              <a:t>saloane de masaj şi înfrumuseţare</a:t>
            </a:r>
          </a:p>
          <a:p>
            <a:pPr algn="just" eaLnBrk="1" hangingPunct="1">
              <a:buFont typeface="Symbol" pitchFamily="18" charset="2"/>
              <a:buBlip>
                <a:blip r:embed="rId4"/>
              </a:buBlip>
            </a:pPr>
            <a:r>
              <a:rPr lang="it-IT" altLang="en-US"/>
              <a:t>săli de kinetoterapie</a:t>
            </a:r>
          </a:p>
          <a:p>
            <a:pPr algn="just" eaLnBrk="1" hangingPunct="1">
              <a:buFont typeface="Symbol" pitchFamily="18" charset="2"/>
              <a:buBlip>
                <a:blip r:embed="rId4"/>
              </a:buBlip>
            </a:pPr>
            <a:r>
              <a:rPr lang="it-IT" altLang="en-US"/>
              <a:t>Centre pentru echipe sportive</a:t>
            </a:r>
            <a:endParaRPr lang="en-GB" altLang="en-US"/>
          </a:p>
        </p:txBody>
      </p:sp>
      <p:pic>
        <p:nvPicPr>
          <p:cNvPr id="7" name="Picture 2" descr="https://encrypted-tbn2.gstatic.com/images?q=tbn:ANd9GcRm3s5BxjzVMGjR_7gwefNSWpiW8Q6zpwYqggDtb5Oa_OnM63vNm4r0GQ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308304" y="3002603"/>
            <a:ext cx="1720976" cy="12323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Imagine 9" descr="http://www.danfil-jobs.com/images/jobs/859_1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040" y="2067694"/>
            <a:ext cx="2214578" cy="2357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11" descr="1"/>
          <p:cNvSpPr txBox="1">
            <a:spLocks noChangeArrowheads="1"/>
          </p:cNvSpPr>
          <p:nvPr/>
        </p:nvSpPr>
        <p:spPr bwMode="auto">
          <a:xfrm>
            <a:off x="6000760" y="142858"/>
            <a:ext cx="3000396" cy="928694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b="1" i="1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Str. Mihail Kogălniceanu, nr.16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Tel. 0335 711 027/ mobil 0735 551 841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Email</a:t>
            </a: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 sc.radumiron2019 @</a:t>
            </a:r>
            <a:r>
              <a:rPr kumimoji="0" lang="ro-RO" sz="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yahoo.com</a:t>
            </a: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/>
        </p:nvGraphicFramePr>
        <p:xfrm>
          <a:off x="1524000" y="1232287"/>
          <a:ext cx="6619900" cy="3804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tăText 2"/>
          <p:cNvSpPr txBox="1"/>
          <p:nvPr/>
        </p:nvSpPr>
        <p:spPr>
          <a:xfrm>
            <a:off x="179512" y="1107972"/>
            <a:ext cx="622799" cy="4035528"/>
          </a:xfrm>
          <a:prstGeom prst="rect">
            <a:avLst/>
          </a:prstGeom>
          <a:solidFill>
            <a:srgbClr val="0070C0"/>
          </a:solidFill>
        </p:spPr>
        <p:txBody>
          <a:bodyPr vert="wordArtVert"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b="1" dirty="0">
                <a:solidFill>
                  <a:schemeClr val="bg1"/>
                </a:solidFill>
                <a:latin typeface="Algerian" pitchFamily="82" charset="0"/>
              </a:rPr>
              <a:t>PARTENERI</a:t>
            </a:r>
          </a:p>
        </p:txBody>
      </p:sp>
      <p:sp>
        <p:nvSpPr>
          <p:cNvPr id="4" name="Dreptunghi rotunjit 3"/>
          <p:cNvSpPr/>
          <p:nvPr/>
        </p:nvSpPr>
        <p:spPr>
          <a:xfrm>
            <a:off x="2843213" y="80963"/>
            <a:ext cx="3095625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o-RO" b="1" smtClean="0">
                <a:solidFill>
                  <a:schemeClr val="bg1"/>
                </a:solidFill>
                <a:latin typeface="Algerian" panose="04020705040A02060702" pitchFamily="82" charset="0"/>
              </a:rPr>
              <a:t>ÎNVĂȚĂMÂNT</a:t>
            </a:r>
          </a:p>
          <a:p>
            <a:pPr algn="ctr" eaLnBrk="1" hangingPunct="1">
              <a:defRPr/>
            </a:pPr>
            <a:r>
              <a:rPr lang="ro-RO" b="1" smtClean="0">
                <a:solidFill>
                  <a:schemeClr val="bg1"/>
                </a:solidFill>
                <a:latin typeface="Algerian" panose="04020705040A02060702" pitchFamily="82" charset="0"/>
              </a:rPr>
              <a:t>CLINIC</a:t>
            </a:r>
          </a:p>
        </p:txBody>
      </p:sp>
      <p:sp>
        <p:nvSpPr>
          <p:cNvPr id="5" name="Text Box 11" descr="1"/>
          <p:cNvSpPr txBox="1">
            <a:spLocks noChangeArrowheads="1"/>
          </p:cNvSpPr>
          <p:nvPr/>
        </p:nvSpPr>
        <p:spPr bwMode="auto">
          <a:xfrm>
            <a:off x="6000760" y="142858"/>
            <a:ext cx="3000396" cy="928694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b="1" i="1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Str. Mihail Kogălniceanu, nr.16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Tel. 0335 711 027/ mobil 0735 551 841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Email</a:t>
            </a: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 sc.radumiron2019 @</a:t>
            </a:r>
            <a:r>
              <a:rPr kumimoji="0" lang="ro-RO" sz="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yahoo.com</a:t>
            </a: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643042" y="1142990"/>
            <a:ext cx="563613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VĂ </a:t>
            </a:r>
            <a:r>
              <a:rPr lang="en-GB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A</a:t>
            </a:r>
            <a:r>
              <a:rPr lang="ro-RO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ș</a:t>
            </a:r>
            <a:r>
              <a:rPr lang="en-GB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TEPT</a:t>
            </a:r>
            <a:r>
              <a:rPr lang="ro-RO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ă</a:t>
            </a:r>
            <a:r>
              <a:rPr lang="en-GB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M</a:t>
            </a:r>
            <a:r>
              <a:rPr lang="ro-RO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!</a:t>
            </a:r>
          </a:p>
        </p:txBody>
      </p:sp>
      <p:pic>
        <p:nvPicPr>
          <p:cNvPr id="4" name="Picture 2" descr="https://encrypted-tbn0.gstatic.com/images?q=tbn:ANd9GcTfD6fZbHFfOz-2f-bXPxWZDAgED-FxbVDC47HTtHHOAkZEj38n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100158" y="2087758"/>
            <a:ext cx="3115850" cy="17060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364" name="CasetăText 4"/>
          <p:cNvSpPr txBox="1">
            <a:spLocks noChangeArrowheads="1"/>
          </p:cNvSpPr>
          <p:nvPr/>
        </p:nvSpPr>
        <p:spPr bwMode="auto">
          <a:xfrm>
            <a:off x="849313" y="4602163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o-RO" altLang="en-US" sz="2000" b="1">
                <a:solidFill>
                  <a:schemeClr val="bg1"/>
                </a:solidFill>
              </a:rPr>
              <a:t>www.lrmvs.ro</a:t>
            </a:r>
          </a:p>
        </p:txBody>
      </p:sp>
      <p:sp>
        <p:nvSpPr>
          <p:cNvPr id="6" name="Dreptunghi 5"/>
          <p:cNvSpPr/>
          <p:nvPr/>
        </p:nvSpPr>
        <p:spPr>
          <a:xfrm>
            <a:off x="179388" y="87313"/>
            <a:ext cx="3097212" cy="108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66" name="Imagine 76" descr="p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63525"/>
            <a:ext cx="1200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in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5041"/>
            <a:ext cx="1194416" cy="904987"/>
          </a:xfrm>
          <a:prstGeom prst="flowChartConnector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setă text 2"/>
          <p:cNvSpPr txBox="1"/>
          <p:nvPr/>
        </p:nvSpPr>
        <p:spPr>
          <a:xfrm>
            <a:off x="1314413" y="3530405"/>
            <a:ext cx="6358600" cy="16439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o-RO" sz="4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Școala Postliceală Sanitară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o-RO" sz="4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”Radu Miron”</a:t>
            </a:r>
            <a:endParaRPr lang="ro-RO" sz="4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1" descr="1"/>
          <p:cNvSpPr txBox="1">
            <a:spLocks noChangeArrowheads="1"/>
          </p:cNvSpPr>
          <p:nvPr/>
        </p:nvSpPr>
        <p:spPr bwMode="auto">
          <a:xfrm>
            <a:off x="6000760" y="142858"/>
            <a:ext cx="3000396" cy="92869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b="1" i="1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Str. Mihail Kogălniceanu, nr.16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Tel. 0335 711 027/ mobil 0735 551 841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Email</a:t>
            </a: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 sc.radumiron2019 @</a:t>
            </a:r>
            <a:r>
              <a:rPr kumimoji="0" lang="ro-RO" sz="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yahoo.com</a:t>
            </a: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57158" y="500048"/>
            <a:ext cx="2444750" cy="1092200"/>
          </a:xfrm>
          <a:prstGeom prst="rect">
            <a:avLst/>
          </a:prstGeom>
          <a:solidFill>
            <a:srgbClr val="99C8DF"/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6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Înscrieri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10.05 – 16.07:</a:t>
            </a:r>
            <a:r>
              <a:rPr kumimoji="0" lang="ro-RO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ro-RO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Preînscrierea candidaţilor</a:t>
            </a:r>
            <a:endParaRPr kumimoji="0" lang="ro-RO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19.07– 11.09:</a:t>
            </a:r>
            <a:r>
              <a:rPr kumimoji="0" lang="ro-RO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Înscrierea candidaților</a:t>
            </a:r>
            <a:r>
              <a:rPr kumimoji="0" lang="ro-RO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 și completarea dosarului</a:t>
            </a:r>
            <a:endParaRPr kumimoji="0" lang="ro-RO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143372" y="1643056"/>
            <a:ext cx="4071966" cy="3500444"/>
          </a:xfrm>
          <a:prstGeom prst="rect">
            <a:avLst/>
          </a:prstGeom>
          <a:solidFill>
            <a:srgbClr val="99C8DF"/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b="1" i="0" u="sng" strike="noStrike" cap="none" normalizeH="0" baseline="0" dirty="0" smtClean="0">
                <a:ln>
                  <a:noFill/>
                </a:ln>
                <a:solidFill>
                  <a:srgbClr val="E7482D"/>
                </a:solidFill>
                <a:effectLst/>
                <a:latin typeface="Comic Sans MS" pitchFamily="66" charset="0"/>
                <a:cs typeface="Arial" pitchFamily="34" charset="0"/>
              </a:rPr>
              <a:t>DOSARUL DE ÎNSCRIERE  </a:t>
            </a:r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: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Comic Sans MS" pitchFamily="66" charset="0"/>
                <a:cs typeface="Arial" pitchFamily="34" charset="0"/>
              </a:rPr>
              <a:t>1.Cerere de înscriere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Comic Sans MS" pitchFamily="66" charset="0"/>
                <a:cs typeface="Arial" pitchFamily="34" charset="0"/>
              </a:rPr>
              <a:t>2.Copie Certificat de naștere, copie  Carte de identitate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Comic Sans MS" pitchFamily="66" charset="0"/>
                <a:cs typeface="Arial" pitchFamily="34" charset="0"/>
              </a:rPr>
              <a:t>3.Acte de studii liceale în original (Foaie matricolă, Certificat de absolvire a liceului sau Diploma de bacalaureat)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Comic Sans MS" pitchFamily="66" charset="0"/>
                <a:cs typeface="Arial" pitchFamily="34" charset="0"/>
              </a:rPr>
              <a:t>4.Adeverință medicală de la CMI cu mențiunea ”apt pentru profesia de asistent medical”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Comic Sans MS" pitchFamily="66" charset="0"/>
                <a:cs typeface="Arial" pitchFamily="34" charset="0"/>
              </a:rPr>
              <a:t>5.Taxă de înscriere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tă text 2"/>
          <p:cNvSpPr txBox="1">
            <a:spLocks noChangeArrowheads="1" noChangeShapeType="1" noTextEdit="1"/>
          </p:cNvSpPr>
          <p:nvPr/>
        </p:nvSpPr>
        <p:spPr bwMode="auto">
          <a:xfrm>
            <a:off x="214282" y="1928808"/>
            <a:ext cx="3643338" cy="3071834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o-RO" sz="3600" b="1" dirty="0" smtClean="0">
                <a:ln w="15875" cap="flat" cmpd="sng" algn="ctr">
                  <a:solidFill>
                    <a:srgbClr val="1F497D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29845" dir="1514402" algn="ctr" rotWithShape="0">
                    <a:srgbClr val="D8D8D8">
                      <a:alpha val="75000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Sediul : </a:t>
            </a:r>
            <a:endParaRPr lang="ro-RO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o-RO" sz="3600" b="1" dirty="0" smtClean="0">
                <a:ln w="15875" cap="flat" cmpd="sng" algn="ctr">
                  <a:solidFill>
                    <a:srgbClr val="1F497D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29845" dir="1514402" algn="ctr" rotWithShape="0">
                    <a:srgbClr val="D8D8D8">
                      <a:alpha val="75000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str. Mihail </a:t>
            </a:r>
            <a:r>
              <a:rPr lang="ro-RO" sz="3600" b="1" dirty="0" err="1" smtClean="0">
                <a:ln w="15875" cap="flat" cmpd="sng" algn="ctr">
                  <a:solidFill>
                    <a:srgbClr val="1F497D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29845" dir="1514402" algn="ctr" rotWithShape="0">
                    <a:srgbClr val="D8D8D8">
                      <a:alpha val="75000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Kogalniceanu</a:t>
            </a:r>
            <a:r>
              <a:rPr lang="ro-RO" sz="3600" b="1" dirty="0" smtClean="0">
                <a:ln w="15875" cap="flat" cmpd="sng" algn="ctr">
                  <a:solidFill>
                    <a:srgbClr val="1F497D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29845" dir="1514402" algn="ctr" rotWithShape="0">
                    <a:srgbClr val="D8D8D8">
                      <a:alpha val="75000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 16</a:t>
            </a:r>
          </a:p>
          <a:p>
            <a:pPr algn="ctr">
              <a:spcAft>
                <a:spcPts val="0"/>
              </a:spcAft>
            </a:pPr>
            <a:r>
              <a:rPr lang="ro-RO" sz="3600" b="1" dirty="0" smtClean="0">
                <a:ln w="15875" cap="flat" cmpd="sng" algn="ctr">
                  <a:solidFill>
                    <a:srgbClr val="1F497D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29845" dir="1514402" algn="ctr" rotWithShape="0">
                    <a:srgbClr val="D8D8D8">
                      <a:alpha val="75000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 (în fața LMK)</a:t>
            </a:r>
            <a:endParaRPr lang="ro-RO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1" descr="1"/>
          <p:cNvSpPr txBox="1">
            <a:spLocks noChangeArrowheads="1"/>
          </p:cNvSpPr>
          <p:nvPr/>
        </p:nvSpPr>
        <p:spPr bwMode="auto">
          <a:xfrm>
            <a:off x="3286116" y="142858"/>
            <a:ext cx="5643602" cy="1428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b="1" i="1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800" b="1" i="1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Str. Mihail Kogălniceanu, nr.16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Tel. 0335 711 027/ mobil 0735 551 841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Email</a:t>
            </a: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 sc.radumiron2019 @</a:t>
            </a:r>
            <a:r>
              <a:rPr kumimoji="0" lang="ro-RO" sz="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yahoo.com</a:t>
            </a: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0000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ine 76" descr="p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63525"/>
            <a:ext cx="1200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in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5041"/>
            <a:ext cx="1194416" cy="904987"/>
          </a:xfrm>
          <a:prstGeom prst="flowChartConnector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Dreptunghi 4"/>
          <p:cNvSpPr/>
          <p:nvPr/>
        </p:nvSpPr>
        <p:spPr>
          <a:xfrm>
            <a:off x="36513" y="112713"/>
            <a:ext cx="3097212" cy="108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3" name="Imagine 76" descr="p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300" y="287338"/>
            <a:ext cx="1200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in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53" y="200425"/>
            <a:ext cx="1194416" cy="904987"/>
          </a:xfrm>
          <a:prstGeom prst="flowChartConnector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Dreptunghi 1"/>
          <p:cNvSpPr/>
          <p:nvPr/>
        </p:nvSpPr>
        <p:spPr>
          <a:xfrm>
            <a:off x="0" y="3589741"/>
            <a:ext cx="885828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8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Mult succes</a:t>
            </a:r>
            <a:r>
              <a:rPr lang="en-GB" sz="8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!</a:t>
            </a:r>
            <a:endParaRPr lang="ro-RO" sz="8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9" name="Casetă text 2"/>
          <p:cNvSpPr txBox="1"/>
          <p:nvPr/>
        </p:nvSpPr>
        <p:spPr>
          <a:xfrm>
            <a:off x="428597" y="1446602"/>
            <a:ext cx="7764305" cy="19732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o-RO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Școala Postliceală Sanitară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o-RO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”Radu Miron” Vaslui</a:t>
            </a:r>
            <a:endParaRPr lang="ro-RO" sz="5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 descr="1"/>
          <p:cNvSpPr txBox="1">
            <a:spLocks noChangeArrowheads="1"/>
          </p:cNvSpPr>
          <p:nvPr/>
        </p:nvSpPr>
        <p:spPr bwMode="auto">
          <a:xfrm>
            <a:off x="6000760" y="142858"/>
            <a:ext cx="3000396" cy="92869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b="1" i="1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Str. Mihail Kogălniceanu, nr.16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Tel. 0335 711 027/ mobil 0735 551 841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Email</a:t>
            </a: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 sc.radumiron2019 @</a:t>
            </a:r>
            <a:r>
              <a:rPr kumimoji="0" lang="ro-RO" sz="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yahoo.com</a:t>
            </a: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 descr="1"/>
          <p:cNvSpPr txBox="1">
            <a:spLocks noChangeArrowheads="1"/>
          </p:cNvSpPr>
          <p:nvPr/>
        </p:nvSpPr>
        <p:spPr bwMode="auto">
          <a:xfrm>
            <a:off x="6000760" y="142858"/>
            <a:ext cx="3000396" cy="92869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b="1" i="1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Str. Mihail Kogălniceanu, nr.16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Tel. 0335 711 027/ mobil 0735 551 841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Email</a:t>
            </a: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 sc.radumiron2019 @</a:t>
            </a:r>
            <a:r>
              <a:rPr kumimoji="0" lang="ro-RO" sz="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yahoo.com</a:t>
            </a: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WordArt 1"/>
          <p:cNvSpPr>
            <a:spLocks noChangeArrowheads="1" noChangeShapeType="1" noTextEdit="1"/>
          </p:cNvSpPr>
          <p:nvPr/>
        </p:nvSpPr>
        <p:spPr bwMode="auto">
          <a:xfrm>
            <a:off x="714348" y="357172"/>
            <a:ext cx="416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o-RO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Ş</a:t>
            </a:r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COALA ALTFEL</a:t>
            </a:r>
            <a:endParaRPr lang="en-US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14348" y="1428742"/>
            <a:ext cx="8357801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Campanie de EDUCATIE PENTRU SĂNĂTATE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&amp;     </a:t>
            </a:r>
            <a:r>
              <a:rPr lang="ro-RO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Acordarea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PRIMULUI  AJUTOR IN SITUATII DE URGENTA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o-RO" sz="1200" b="1" i="0" u="none" strike="noStrike" cap="none" normalizeH="0" baseline="0" dirty="0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Orientare în cariera profesională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041D54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o-RO" sz="1200" b="1" i="0" u="none" strike="noStrike" cap="none" normalizeH="0" baseline="0" dirty="0" err="1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Educatie</a:t>
            </a:r>
            <a:r>
              <a:rPr kumimoji="0" lang="ro-RO" sz="1200" b="1" i="0" u="none" strike="noStrike" cap="none" normalizeH="0" baseline="0" dirty="0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pentru </a:t>
            </a:r>
            <a:r>
              <a:rPr kumimoji="0" lang="ro-RO" sz="1200" b="1" i="0" u="none" strike="noStrike" cap="none" normalizeH="0" baseline="0" dirty="0" err="1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sanatate</a:t>
            </a:r>
            <a:r>
              <a:rPr kumimoji="0" lang="ro-RO" sz="1200" b="1" i="0" u="none" strike="noStrike" cap="none" normalizeH="0" baseline="0" dirty="0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41D5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Igiena mâinilor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41D5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Alimentaţia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41D5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Boli transmisibile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41D5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o-RO" sz="1200" b="1" dirty="0" smtClean="0">
                <a:solidFill>
                  <a:srgbClr val="041D5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o-RO" sz="1200" b="1" i="0" u="none" strike="noStrike" cap="none" normalizeH="0" baseline="0" dirty="0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Intervenţii in </a:t>
            </a:r>
            <a:r>
              <a:rPr kumimoji="0" lang="ro-RO" sz="1200" b="1" i="0" u="none" strike="noStrike" cap="none" normalizeH="0" baseline="0" dirty="0" err="1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situatii</a:t>
            </a:r>
            <a:r>
              <a:rPr kumimoji="0" lang="ro-RO" sz="1200" b="1" i="0" u="none" strike="noStrike" cap="none" normalizeH="0" baseline="0" dirty="0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urgenţă: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41D5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Pansament compresiv; Epistaxis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41D5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1200" b="0" i="0" u="none" strike="noStrike" cap="none" normalizeH="0" baseline="0" dirty="0" err="1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Pozitia</a:t>
            </a: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siguranţă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41D5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Metoda </a:t>
            </a:r>
            <a:r>
              <a:rPr kumimoji="0" lang="ro-RO" sz="1200" b="0" i="0" u="none" strike="noStrike" cap="none" normalizeH="0" baseline="0" dirty="0" err="1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Heimlich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41D5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Resuscitarea </a:t>
            </a:r>
            <a:r>
              <a:rPr kumimoji="0" lang="ro-RO" sz="1200" b="0" i="0" u="none" strike="noStrike" cap="none" normalizeH="0" baseline="0" dirty="0" err="1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cardiopulmonară</a:t>
            </a:r>
            <a:endParaRPr kumimoji="0" lang="ro-RO" sz="1200" b="0" i="0" u="none" strike="noStrike" cap="none" normalizeH="0" baseline="0" dirty="0" smtClean="0">
              <a:ln>
                <a:noFill/>
              </a:ln>
              <a:solidFill>
                <a:srgbClr val="041D5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41D5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200" b="0" i="0" u="none" strike="noStrike" cap="none" normalizeH="0" baseline="0" dirty="0" smtClean="0">
                <a:ln>
                  <a:noFill/>
                </a:ln>
                <a:solidFill>
                  <a:srgbClr val="041D5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Sesiune de manevre şi curiozităţi.</a:t>
            </a: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rgbClr val="041D5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4857752" y="2643188"/>
            <a:ext cx="407196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Parteneri:</a:t>
            </a:r>
          </a:p>
          <a:p>
            <a:pPr algn="ctr"/>
            <a:r>
              <a:rPr lang="ro-RO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Colegiul Economic Anghel Rugina</a:t>
            </a:r>
            <a:endParaRPr lang="en-US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o-RO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Liceul Teoretic Emil </a:t>
            </a:r>
            <a:r>
              <a:rPr lang="ro-RO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Racovita</a:t>
            </a:r>
            <a:endParaRPr lang="ro-RO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o-RO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Scoala</a:t>
            </a:r>
            <a:r>
              <a:rPr lang="ro-RO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o-RO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Gimn</a:t>
            </a:r>
            <a:r>
              <a:rPr lang="ro-RO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Alexandra Nechita</a:t>
            </a:r>
          </a:p>
          <a:p>
            <a:pPr algn="ctr"/>
            <a:r>
              <a:rPr lang="ro-RO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Scoala</a:t>
            </a:r>
            <a:r>
              <a:rPr lang="ro-RO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o-RO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Gimn</a:t>
            </a:r>
            <a:r>
              <a:rPr lang="ro-RO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Stefan cel Mare</a:t>
            </a:r>
          </a:p>
          <a:p>
            <a:pPr algn="ctr"/>
            <a:r>
              <a:rPr lang="ro-RO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Scoala</a:t>
            </a:r>
            <a:r>
              <a:rPr lang="ro-RO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o-RO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Gimn</a:t>
            </a:r>
            <a:r>
              <a:rPr lang="ro-RO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Constantin </a:t>
            </a:r>
            <a:r>
              <a:rPr lang="ro-RO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Parfene</a:t>
            </a:r>
            <a:endParaRPr lang="ro-RO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o-RO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Scoala</a:t>
            </a:r>
            <a:r>
              <a:rPr lang="ro-RO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o-RO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Gimn</a:t>
            </a:r>
            <a:r>
              <a:rPr lang="ro-RO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Constantin </a:t>
            </a:r>
            <a:r>
              <a:rPr lang="ro-RO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Motas</a:t>
            </a:r>
            <a:endParaRPr lang="ro-RO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6072198" y="1071552"/>
            <a:ext cx="270586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o-RO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Școala Postliceală Sanitară</a:t>
            </a:r>
            <a:endParaRPr lang="ro-RO" b="1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0000"/>
              </a:solidFill>
              <a:effectLst>
                <a:outerShdw blurRad="12700" dist="38100" dir="2700000" algn="tl">
                  <a:schemeClr val="accent5">
                    <a:lumMod val="60000"/>
                    <a:lumOff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0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D:\mirela\radu miron\ublicitate\poze ev sum2015\DSCN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Dreptunghi 3"/>
          <p:cNvSpPr>
            <a:spLocks noChangeArrowheads="1"/>
          </p:cNvSpPr>
          <p:nvPr/>
        </p:nvSpPr>
        <p:spPr bwMode="auto">
          <a:xfrm>
            <a:off x="323850" y="733425"/>
            <a:ext cx="8623300" cy="22463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500"/>
              </a:spcAft>
            </a:pPr>
            <a:r>
              <a:rPr lang="en-GB" altLang="en-US" sz="1600">
                <a:solidFill>
                  <a:srgbClr val="4FD16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alt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o unitate de învăţământ preuniversitar particular, </a:t>
            </a:r>
            <a:r>
              <a:rPr lang="ro-RO" altLang="en-US" sz="28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acreditată</a:t>
            </a:r>
            <a:r>
              <a:rPr lang="ro-RO" alt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în care procesul educativ are ca scop utilizarea metodelor interactive, precum şi evaluarea competenţelor pentru atingerea unor performanţe superioare.</a:t>
            </a:r>
            <a:endParaRPr lang="en-GB" altLang="en-US" sz="280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076" name="Imagine 76" descr="p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107950"/>
            <a:ext cx="9286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in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000100" cy="642924"/>
          </a:xfrm>
          <a:prstGeom prst="flowChartConnector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684213" y="3508375"/>
          <a:ext cx="7127875" cy="1582739"/>
        </p:xfrm>
        <a:graphic>
          <a:graphicData uri="http://schemas.openxmlformats.org/drawingml/2006/table">
            <a:tbl>
              <a:tblPr/>
              <a:tblGrid>
                <a:gridCol w="1185862"/>
                <a:gridCol w="2376488"/>
                <a:gridCol w="893762"/>
                <a:gridCol w="892175"/>
                <a:gridCol w="1779588"/>
              </a:tblGrid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Nivel de învăţământ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Specializare/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Calificare profesională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Formă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învăţământ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Durată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Acreditat</a:t>
                      </a:r>
                      <a:endParaRPr kumimoji="0" lang="en-GB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9913">
                <a:tc>
                  <a:txBody>
                    <a:bodyPr/>
                    <a:lstStyle>
                      <a:lvl1pPr marL="209550" indent="-2809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9550" marR="0" lvl="0" indent="-2809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Postliceal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Asistent medical generalist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ani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O.M.E.N. 4039/28.06.2018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Asistent medical balneofiziokinetoterapie si recuperare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ani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O.M.E.N. 4563/07.08.2017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>
          <a:xfrm>
            <a:off x="179388" y="87313"/>
            <a:ext cx="3097212" cy="108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9" name="Imagine 76" descr="p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63525"/>
            <a:ext cx="1200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in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5041"/>
            <a:ext cx="1194416" cy="904987"/>
          </a:xfrm>
          <a:prstGeom prst="flowChartConnector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01" name="Dreptunghi 1"/>
          <p:cNvSpPr>
            <a:spLocks noChangeArrowheads="1"/>
          </p:cNvSpPr>
          <p:nvPr/>
        </p:nvSpPr>
        <p:spPr bwMode="auto">
          <a:xfrm>
            <a:off x="271463" y="1492250"/>
            <a:ext cx="8404225" cy="3311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1400"/>
              </a:lnSpc>
              <a:spcAft>
                <a:spcPts val="500"/>
              </a:spcAft>
            </a:pPr>
            <a:endParaRPr lang="en-US" altLang="en-US" sz="2000" b="1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 algn="ctr" eaLnBrk="1" hangingPunct="1">
              <a:lnSpc>
                <a:spcPts val="1400"/>
              </a:lnSpc>
              <a:spcAft>
                <a:spcPts val="500"/>
              </a:spcAft>
            </a:pPr>
            <a:r>
              <a:rPr lang="ro-RO" altLang="en-US" sz="2000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Alege profesia de asistent medical !</a:t>
            </a:r>
          </a:p>
          <a:p>
            <a:pPr algn="ctr" eaLnBrk="1" hangingPunct="1">
              <a:lnSpc>
                <a:spcPts val="1400"/>
              </a:lnSpc>
              <a:spcAft>
                <a:spcPts val="500"/>
              </a:spcAft>
            </a:pPr>
            <a:endParaRPr lang="ro-RO" altLang="en-US" sz="2000" b="1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Char char="•"/>
            </a:pPr>
            <a:r>
              <a:rPr lang="ro-RO" sz="2000">
                <a:solidFill>
                  <a:schemeClr val="bg1"/>
                </a:solidFill>
              </a:rPr>
              <a:t>Meseria de asistent medical este o provocare,  o calificare nobilă și concretă  din diferite motive: personale, familiale, profesionale, financiare, legate de siguranța locului de muncă sau dragostea față de oameni</a:t>
            </a:r>
          </a:p>
          <a:p>
            <a:pPr algn="ctr">
              <a:spcBef>
                <a:spcPct val="20000"/>
              </a:spcBef>
              <a:buFont typeface="Arial" charset="0"/>
              <a:buChar char="•"/>
            </a:pPr>
            <a:endParaRPr lang="ro-RO" sz="200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Font typeface="Arial" charset="0"/>
              <a:buChar char="•"/>
            </a:pPr>
            <a:r>
              <a:rPr lang="ro-RO" sz="2000">
                <a:solidFill>
                  <a:schemeClr val="bg1"/>
                </a:solidFill>
              </a:rPr>
              <a:t> Meseria este atractivă pentru absolvenții de liceu </a:t>
            </a:r>
            <a:r>
              <a:rPr lang="ro-RO" altLang="en-US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 și fără examen de bacalaureat</a:t>
            </a:r>
            <a:r>
              <a:rPr lang="ro-RO" sz="2000">
                <a:solidFill>
                  <a:schemeClr val="bg1"/>
                </a:solidFill>
              </a:rPr>
              <a:t>, absolvenții de studii superioare, fiind solicitată permanent pe piața muncii naționale și internaționale.</a:t>
            </a:r>
          </a:p>
        </p:txBody>
      </p:sp>
      <p:sp>
        <p:nvSpPr>
          <p:cNvPr id="6" name="Text Box 11" descr="1"/>
          <p:cNvSpPr txBox="1">
            <a:spLocks noChangeArrowheads="1"/>
          </p:cNvSpPr>
          <p:nvPr/>
        </p:nvSpPr>
        <p:spPr bwMode="auto">
          <a:xfrm>
            <a:off x="5929322" y="142858"/>
            <a:ext cx="3071834" cy="107157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Str. Mihail Kogălniceanu, nr.16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Tel. 0335 711 027/ mobil 0735 551 841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Email</a:t>
            </a: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 sc.radumiron2019 @</a:t>
            </a:r>
            <a:r>
              <a:rPr kumimoji="0" lang="ro-RO" sz="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yahoo.com</a:t>
            </a: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14282" y="1214428"/>
            <a:ext cx="4608512" cy="400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o-RO" sz="2900" dirty="0" smtClean="0"/>
              <a:t>Bursa locurilor de muncă</a:t>
            </a:r>
            <a:endParaRPr lang="en-GB" sz="2900" dirty="0" smtClean="0"/>
          </a:p>
        </p:txBody>
      </p:sp>
      <p:sp>
        <p:nvSpPr>
          <p:cNvPr id="5123" name="Substituent conținut 2"/>
          <p:cNvSpPr>
            <a:spLocks noGrp="1"/>
          </p:cNvSpPr>
          <p:nvPr>
            <p:ph idx="1"/>
          </p:nvPr>
        </p:nvSpPr>
        <p:spPr>
          <a:xfrm>
            <a:off x="357158" y="1643056"/>
            <a:ext cx="4978400" cy="71438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o-RO" sz="2500" dirty="0" smtClean="0"/>
              <a:t>Peste </a:t>
            </a:r>
            <a:r>
              <a:rPr lang="ro-RO" sz="2500" dirty="0" smtClean="0"/>
              <a:t>6 mil.  </a:t>
            </a:r>
            <a:r>
              <a:rPr lang="ro-RO" sz="2500" dirty="0" smtClean="0"/>
              <a:t>locuri disponibile în unități medicale </a:t>
            </a:r>
            <a:r>
              <a:rPr lang="ro-RO" sz="2500" dirty="0" smtClean="0"/>
              <a:t>din lume</a:t>
            </a:r>
            <a:endParaRPr lang="en-GB" sz="2500" dirty="0" smtClean="0"/>
          </a:p>
        </p:txBody>
      </p:sp>
      <p:grpSp>
        <p:nvGrpSpPr>
          <p:cNvPr id="5126" name="Grupare 5"/>
          <p:cNvGrpSpPr>
            <a:grpSpLocks/>
          </p:cNvGrpSpPr>
          <p:nvPr/>
        </p:nvGrpSpPr>
        <p:grpSpPr bwMode="auto">
          <a:xfrm>
            <a:off x="179388" y="87313"/>
            <a:ext cx="3097212" cy="1081087"/>
            <a:chOff x="179388" y="87313"/>
            <a:chExt cx="3097212" cy="1081087"/>
          </a:xfrm>
        </p:grpSpPr>
        <p:sp>
          <p:nvSpPr>
            <p:cNvPr id="7" name="Dreptunghi 6"/>
            <p:cNvSpPr/>
            <p:nvPr/>
          </p:nvSpPr>
          <p:spPr>
            <a:xfrm>
              <a:off x="179388" y="87313"/>
              <a:ext cx="3097212" cy="10810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5128" name="Imagine 76" descr="p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8175" y="263525"/>
              <a:ext cx="120015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ine 8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75041"/>
              <a:ext cx="1194416" cy="904987"/>
            </a:xfrm>
            <a:prstGeom prst="flowChartConnector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571750"/>
            <a:ext cx="3238499" cy="24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14894" t="28369" r="23403" b="14892"/>
          <a:stretch>
            <a:fillRect/>
          </a:stretch>
        </p:blipFill>
        <p:spPr bwMode="auto">
          <a:xfrm>
            <a:off x="5572132" y="142858"/>
            <a:ext cx="3357586" cy="231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3500430" y="142858"/>
            <a:ext cx="1727200" cy="936625"/>
          </a:xfrm>
          <a:prstGeom prst="irregularSeal1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NOU!!!!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Imagine 1"/>
          <p:cNvPicPr>
            <a:picLocks noChangeArrowheads="1"/>
          </p:cNvPicPr>
          <p:nvPr/>
        </p:nvPicPr>
        <p:blipFill>
          <a:blip r:embed="rId6"/>
          <a:srcRect l="33543" t="30481" r="48308" b="63199"/>
          <a:stretch>
            <a:fillRect/>
          </a:stretch>
        </p:blipFill>
        <p:spPr bwMode="auto">
          <a:xfrm>
            <a:off x="4429124" y="2571750"/>
            <a:ext cx="4357718" cy="114300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6000760" y="2643188"/>
            <a:ext cx="214314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/>
              </a:rPr>
              <a:t>ACREDITARE</a:t>
            </a:r>
            <a:endParaRPr lang="en-US" sz="3600" b="1" kern="10" spc="0" dirty="0">
              <a:ln w="15875">
                <a:solidFill>
                  <a:srgbClr val="1F497D"/>
                </a:solidFill>
                <a:round/>
                <a:headEnd/>
                <a:tailEnd/>
              </a:ln>
              <a:solidFill>
                <a:srgbClr val="EEECE1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357686" y="3786196"/>
            <a:ext cx="442915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rgbClr val="E7482D"/>
                </a:solidFill>
                <a:effectLst/>
                <a:latin typeface="Verdana" pitchFamily="34" charset="0"/>
                <a:cs typeface="Arial" pitchFamily="34" charset="0"/>
              </a:rPr>
              <a:t>MOBILITĂȚI  VET pentru un orizont de 5 ani cu  stagii si job </a:t>
            </a:r>
            <a:r>
              <a:rPr kumimoji="0" lang="ro-RO" sz="1400" b="1" i="0" u="none" strike="noStrike" cap="none" normalizeH="0" baseline="0" dirty="0" err="1" smtClean="0">
                <a:ln>
                  <a:noFill/>
                </a:ln>
                <a:solidFill>
                  <a:srgbClr val="E7482D"/>
                </a:solidFill>
                <a:effectLst/>
                <a:latin typeface="Verdana" pitchFamily="34" charset="0"/>
                <a:cs typeface="Arial" pitchFamily="34" charset="0"/>
              </a:rPr>
              <a:t>shadowing</a:t>
            </a:r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rgbClr val="E7482D"/>
                </a:solidFill>
                <a:effectLst/>
                <a:latin typeface="Verdana" pitchFamily="34" charset="0"/>
                <a:cs typeface="Arial" pitchFamily="34" charset="0"/>
              </a:rPr>
              <a:t>/cursuri </a:t>
            </a:r>
            <a:r>
              <a:rPr lang="ro-RO" sz="1400" b="1" dirty="0" smtClean="0">
                <a:solidFill>
                  <a:srgbClr val="E7482D"/>
                </a:solidFill>
                <a:latin typeface="Verdana" pitchFamily="34" charset="0"/>
                <a:cs typeface="Arial" pitchFamily="34" charset="0"/>
              </a:rPr>
              <a:t>în </a:t>
            </a:r>
            <a:r>
              <a:rPr lang="ro-RO" sz="1400" b="1" dirty="0" smtClean="0">
                <a:solidFill>
                  <a:srgbClr val="E7482D"/>
                </a:solidFill>
                <a:latin typeface="Verdana" pitchFamily="34" charset="0"/>
                <a:cs typeface="Arial" pitchFamily="34" charset="0"/>
              </a:rPr>
              <a:t>UE</a:t>
            </a:r>
            <a:endParaRPr kumimoji="0" lang="ro-RO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rgbClr val="E7482D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endParaRPr kumimoji="0" lang="ro-RO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cs typeface="Arial" pitchFamily="34" charset="0"/>
              </a:rPr>
              <a:t>2022-1-RO01-KA120-VET-000110504</a:t>
            </a:r>
            <a:r>
              <a:rPr kumimoji="0" lang="ro-RO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endParaRPr kumimoji="0" lang="ro-RO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600" b="0" i="0" u="none" strike="noStrike" cap="none" normalizeH="0" baseline="0" dirty="0" smtClean="0">
                <a:ln>
                  <a:noFill/>
                </a:ln>
                <a:solidFill>
                  <a:srgbClr val="212120"/>
                </a:solidFill>
                <a:effectLst/>
                <a:latin typeface="Comic Sans MS" pitchFamily="66" charset="0"/>
                <a:cs typeface="Arial" pitchFamily="34" charset="0"/>
              </a:rPr>
              <a:t> </a:t>
            </a: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 text 2"/>
          <p:cNvSpPr txBox="1"/>
          <p:nvPr/>
        </p:nvSpPr>
        <p:spPr>
          <a:xfrm>
            <a:off x="1187624" y="1729085"/>
            <a:ext cx="7488832" cy="158556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o-RO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Peste </a:t>
            </a:r>
            <a:r>
              <a:rPr lang="ro-RO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500 </a:t>
            </a:r>
            <a:r>
              <a:rPr lang="ro-RO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asistenți medicali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o-RO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care au făcut cursuri gratuite de limba germană la școala noastră,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o-RO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lucrează în prezent în Germania, prin implicarea Agenției pentru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o-RO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recrutarea asistenților medicali -  OPENJOBLINE.</a:t>
            </a: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2" descr="http://www.openjobline.ro/images/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63"/>
            <a:ext cx="337978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2"/>
          <p:cNvSpPr>
            <a:spLocks noChangeArrowheads="1" noChangeShapeType="1" noTextEdit="1"/>
          </p:cNvSpPr>
          <p:nvPr/>
        </p:nvSpPr>
        <p:spPr bwMode="auto">
          <a:xfrm>
            <a:off x="250825" y="1263650"/>
            <a:ext cx="8713788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PARTENERIAT CU OPENJOBLINE  </a:t>
            </a:r>
          </a:p>
        </p:txBody>
      </p:sp>
      <p:sp>
        <p:nvSpPr>
          <p:cNvPr id="6149" name="Dreptunghi 1"/>
          <p:cNvSpPr>
            <a:spLocks noChangeArrowheads="1"/>
          </p:cNvSpPr>
          <p:nvPr/>
        </p:nvSpPr>
        <p:spPr bwMode="auto">
          <a:xfrm>
            <a:off x="20638" y="3481388"/>
            <a:ext cx="9088437" cy="16002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</a:rPr>
              <a:t>Experiența și veniturile din unitățile medicale germane,  după 2-3 ani de contract, </a:t>
            </a:r>
          </a:p>
          <a:p>
            <a:pPr algn="ctr"/>
            <a:r>
              <a:rPr lang="ro-RO" sz="2000" dirty="0">
                <a:solidFill>
                  <a:schemeClr val="bg1"/>
                </a:solidFill>
              </a:rPr>
              <a:t>facilitează accesarea </a:t>
            </a:r>
            <a:r>
              <a:rPr lang="ro-RO" sz="2000" u="sng" dirty="0">
                <a:solidFill>
                  <a:schemeClr val="bg1"/>
                </a:solidFill>
              </a:rPr>
              <a:t>O.M.S nr. 1454/2014 </a:t>
            </a:r>
            <a:r>
              <a:rPr lang="ro-RO" sz="2000" dirty="0">
                <a:solidFill>
                  <a:schemeClr val="bg1"/>
                </a:solidFill>
              </a:rPr>
              <a:t>- </a:t>
            </a:r>
            <a:r>
              <a:rPr lang="ro-RO" sz="2000" b="1" dirty="0">
                <a:solidFill>
                  <a:schemeClr val="bg1"/>
                </a:solidFill>
              </a:rPr>
              <a:t>privind exercitarea </a:t>
            </a:r>
          </a:p>
          <a:p>
            <a:pPr algn="ctr"/>
            <a:r>
              <a:rPr lang="ro-RO" sz="2000" b="1" dirty="0">
                <a:solidFill>
                  <a:schemeClr val="bg1"/>
                </a:solidFill>
              </a:rPr>
              <a:t>profesiei de asistent medical în regim independent ( deschiderea unui </a:t>
            </a:r>
          </a:p>
          <a:p>
            <a:pPr algn="ctr"/>
            <a:r>
              <a:rPr lang="ro-RO" sz="2000" b="1" dirty="0">
                <a:solidFill>
                  <a:schemeClr val="bg1"/>
                </a:solidFill>
              </a:rPr>
              <a:t>cabinet medical individual)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Box 11" descr="1"/>
          <p:cNvSpPr txBox="1">
            <a:spLocks noChangeArrowheads="1"/>
          </p:cNvSpPr>
          <p:nvPr/>
        </p:nvSpPr>
        <p:spPr bwMode="auto">
          <a:xfrm>
            <a:off x="5929322" y="142858"/>
            <a:ext cx="3071834" cy="92869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Str. Mihail Kogălniceanu, nr.16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Tel. 0335 711 027/ mobil 0735 551 841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Email</a:t>
            </a: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 sc.radumiron2019 @</a:t>
            </a:r>
            <a:r>
              <a:rPr kumimoji="0" lang="ro-RO" sz="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yahoo.com</a:t>
            </a: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179388" y="87313"/>
            <a:ext cx="3097212" cy="108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71" name="AutoShape 43"/>
          <p:cNvSpPr>
            <a:spLocks noChangeArrowheads="1"/>
          </p:cNvSpPr>
          <p:nvPr/>
        </p:nvSpPr>
        <p:spPr bwMode="auto">
          <a:xfrm>
            <a:off x="4873625" y="773113"/>
            <a:ext cx="4270375" cy="544512"/>
          </a:xfrm>
          <a:prstGeom prst="parallelogram">
            <a:avLst>
              <a:gd name="adj" fmla="val 36236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>
                <a:solidFill>
                  <a:srgbClr val="C00000"/>
                </a:solidFill>
                <a:latin typeface="Berlin Sans FB" pitchFamily="34" charset="0"/>
              </a:rPr>
              <a:t>Ce oferim?</a:t>
            </a:r>
            <a:endParaRPr lang="en-GB" altLang="en-US" sz="320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50825" y="26114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31863" y="2611438"/>
            <a:ext cx="638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endParaRPr lang="en-GB" altLang="en-US" sz="600">
              <a:latin typeface="Arial" charset="0"/>
            </a:endParaRPr>
          </a:p>
          <a:p>
            <a:pPr indent="449263"/>
            <a:r>
              <a:rPr lang="en-GB" altLang="en-US">
                <a:latin typeface="Arial" charset="0"/>
              </a:rPr>
              <a:t/>
            </a:r>
            <a:br>
              <a:rPr lang="en-GB" altLang="en-US">
                <a:latin typeface="Arial" charset="0"/>
              </a:rPr>
            </a:br>
            <a:endParaRPr lang="en-GB" altLang="en-US">
              <a:latin typeface="Arial" charset="0"/>
            </a:endParaRPr>
          </a:p>
          <a:p>
            <a:pPr indent="449263"/>
            <a:endParaRPr lang="en-GB" altLang="en-US">
              <a:latin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31863" y="4660900"/>
            <a:ext cx="63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endParaRPr lang="en-GB" altLang="en-US">
              <a:latin typeface="Arial" charset="0"/>
            </a:endParaRPr>
          </a:p>
          <a:p>
            <a:pPr indent="449263"/>
            <a:endParaRPr lang="en-GB" altLang="en-US">
              <a:latin typeface="Arial" charset="0"/>
            </a:endParaRPr>
          </a:p>
        </p:txBody>
      </p:sp>
      <p:sp>
        <p:nvSpPr>
          <p:cNvPr id="7175" name="Dreptunghi 8"/>
          <p:cNvSpPr>
            <a:spLocks noChangeArrowheads="1"/>
          </p:cNvSpPr>
          <p:nvPr/>
        </p:nvSpPr>
        <p:spPr bwMode="auto">
          <a:xfrm>
            <a:off x="14288" y="1296988"/>
            <a:ext cx="5297487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" indent="-47625" algn="just" eaLnBrk="1" hangingPunct="1">
              <a:spcAft>
                <a:spcPts val="500"/>
              </a:spcAft>
            </a:pPr>
            <a:r>
              <a:rPr lang="en-US" altLang="en-US">
                <a:solidFill>
                  <a:srgbClr val="7030A0"/>
                </a:solidFill>
                <a:latin typeface="Wingdings" pitchFamily="2" charset="2"/>
                <a:cs typeface="Times New Roman" pitchFamily="18" charset="0"/>
              </a:rPr>
              <a:t>J</a:t>
            </a:r>
            <a:r>
              <a:rPr lang="en-GB" altLang="en-US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en-US" alt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Pregătire şcolară şi profesională </a:t>
            </a:r>
            <a:r>
              <a:rPr lang="ro-RO" alt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pentru absolvenți de liceu </a:t>
            </a:r>
            <a:r>
              <a:rPr lang="ro-RO" altLang="en-US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 și fără examen de bacalaureat</a:t>
            </a:r>
            <a:r>
              <a:rPr lang="ro-RO" alt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7625" indent="-47625" algn="just" eaLnBrk="1" hangingPunct="1">
              <a:spcAft>
                <a:spcPts val="500"/>
              </a:spcAft>
            </a:pPr>
            <a:endParaRPr lang="ro-RO" altLang="en-US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25" indent="-47625" algn="just" eaLnBrk="1" hangingPunct="1">
              <a:spcAft>
                <a:spcPts val="500"/>
              </a:spcAft>
              <a:buFont typeface="Wingdings" pitchFamily="2" charset="2"/>
              <a:buChar char="J"/>
            </a:pPr>
            <a:r>
              <a:rPr lang="ro-RO" alt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Pregătirea intensivă la o limbă străină ( german</a:t>
            </a:r>
            <a:r>
              <a:rPr lang="ro-RO" altLang="en-US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GB" altLang="en-US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o-RO" alt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25" indent="-47625" algn="just" eaLnBrk="1" hangingPunct="1">
              <a:spcAft>
                <a:spcPts val="500"/>
              </a:spcAft>
              <a:buFont typeface="Arial" charset="0"/>
              <a:buNone/>
            </a:pPr>
            <a:r>
              <a:rPr lang="en-GB" altLang="en-US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alt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25" indent="-47625" algn="just" eaLnBrk="1" hangingPunct="1">
              <a:spcAft>
                <a:spcPts val="500"/>
              </a:spcAft>
              <a:buFont typeface="Wingdings" pitchFamily="2" charset="2"/>
              <a:buChar char="J"/>
            </a:pPr>
            <a:r>
              <a:rPr lang="en-US" alt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Încheierea de parteneriate  cu  unităţi de învăţământ şi instituţii specializate din domeniul medico - farmaceutico – social din ţară şi străinătate</a:t>
            </a:r>
            <a:r>
              <a:rPr lang="ro-RO" alt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7625" indent="-47625" algn="just" eaLnBrk="1" hangingPunct="1">
              <a:spcAft>
                <a:spcPts val="500"/>
              </a:spcAft>
              <a:buFont typeface="Wingdings" pitchFamily="2" charset="2"/>
              <a:buChar char="J"/>
            </a:pPr>
            <a:endParaRPr lang="ro-RO" altLang="en-US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25" indent="-47625" algn="just" eaLnBrk="1" hangingPunct="1">
              <a:spcAft>
                <a:spcPts val="500"/>
              </a:spcAft>
              <a:buFont typeface="Wingdings" pitchFamily="2" charset="2"/>
              <a:buChar char="J"/>
            </a:pPr>
            <a:r>
              <a:rPr lang="en-GB" alt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ngajarea absolvenţilor în specializarea în care s-au pregătit în proporţie de 90% în ţară sau străinătate; </a:t>
            </a:r>
          </a:p>
          <a:p>
            <a:pPr marL="47625" indent="-47625" algn="just" eaLnBrk="1" hangingPunct="1">
              <a:spcAft>
                <a:spcPts val="500"/>
              </a:spcAft>
              <a:buFont typeface="Wingdings" pitchFamily="2" charset="2"/>
              <a:buChar char="J"/>
            </a:pPr>
            <a:r>
              <a:rPr lang="en-US" alt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Satisfacţie profesională şi salarială rapidă;</a:t>
            </a:r>
            <a:endParaRPr lang="ro-RO" altLang="en-US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Imagine 105" descr="p9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832861" y="129930"/>
            <a:ext cx="1789646" cy="1007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153" name="Picture 9" descr="D:\mirela\radu miron\ublicitate\poze ev sum2015\DSCN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3235" y="1243155"/>
            <a:ext cx="3642089" cy="204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5" name="Picture 11" descr="http://www.dentistonline.ro/images/users_cabinete/722/alfa_medicalcen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924" y="2979738"/>
            <a:ext cx="3514951" cy="182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openjobline.ro/images/hea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46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0825" y="26114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931863" y="2611438"/>
            <a:ext cx="638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endParaRPr lang="en-GB" altLang="en-US" sz="600">
              <a:latin typeface="Arial" charset="0"/>
            </a:endParaRPr>
          </a:p>
          <a:p>
            <a:pPr indent="449263"/>
            <a:r>
              <a:rPr lang="en-GB" altLang="en-US">
                <a:latin typeface="Arial" charset="0"/>
              </a:rPr>
              <a:t/>
            </a:r>
            <a:br>
              <a:rPr lang="en-GB" altLang="en-US">
                <a:latin typeface="Arial" charset="0"/>
              </a:rPr>
            </a:br>
            <a:endParaRPr lang="en-GB" altLang="en-US">
              <a:latin typeface="Arial" charset="0"/>
            </a:endParaRPr>
          </a:p>
          <a:p>
            <a:pPr indent="449263"/>
            <a:endParaRPr lang="en-GB" altLang="en-US">
              <a:latin typeface="Arial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931863" y="4660900"/>
            <a:ext cx="63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endParaRPr lang="en-GB" altLang="en-US">
              <a:latin typeface="Arial" charset="0"/>
            </a:endParaRPr>
          </a:p>
          <a:p>
            <a:pPr indent="449263"/>
            <a:endParaRPr lang="en-GB" altLang="en-US">
              <a:latin typeface="Arial" charset="0"/>
            </a:endParaRPr>
          </a:p>
        </p:txBody>
      </p:sp>
      <p:sp>
        <p:nvSpPr>
          <p:cNvPr id="8198" name="Casetă text 99"/>
          <p:cNvSpPr txBox="1">
            <a:spLocks noChangeArrowheads="1"/>
          </p:cNvSpPr>
          <p:nvPr/>
        </p:nvSpPr>
        <p:spPr bwMode="auto">
          <a:xfrm>
            <a:off x="549275" y="998538"/>
            <a:ext cx="759460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marL="342900" indent="-342900" algn="just">
              <a:spcAft>
                <a:spcPts val="800"/>
              </a:spcAft>
              <a:buFont typeface="Arial" charset="0"/>
              <a:buChar char="•"/>
            </a:pPr>
            <a:endParaRPr lang="ro-RO" altLang="en-US" sz="2000" b="1" u="sng">
              <a:solidFill>
                <a:srgbClr val="C00000"/>
              </a:solidFill>
            </a:endParaRPr>
          </a:p>
          <a:p>
            <a:pPr marL="342900" indent="-342900" algn="just">
              <a:spcAft>
                <a:spcPts val="800"/>
              </a:spcAft>
              <a:buFont typeface="Arial" charset="0"/>
              <a:buChar char="•"/>
            </a:pPr>
            <a:r>
              <a:rPr lang="ro-RO" altLang="en-US" sz="2800" b="1" u="sng">
                <a:solidFill>
                  <a:srgbClr val="C00000"/>
                </a:solidFill>
              </a:rPr>
              <a:t>Burse de şcolarizare </a:t>
            </a:r>
            <a:r>
              <a:rPr lang="ro-RO" altLang="en-US" sz="2800" i="1">
                <a:solidFill>
                  <a:srgbClr val="C00000"/>
                </a:solidFill>
              </a:rPr>
              <a:t>pe bază de contract cu OPENJOB LINE – DIVIZIA SĂNĂTATE , pentru elevii care doresc să lucreze 2 ani în Germania după terminarea studiilor (60 burse pentru anul I, iar pentru elevii care vin prin transfer de la alte şcoli sanitare -10 pentru anul II şi 10 pentru anul III)</a:t>
            </a:r>
          </a:p>
          <a:p>
            <a:pPr marL="342900" indent="-342900" algn="just">
              <a:spcAft>
                <a:spcPts val="800"/>
              </a:spcAft>
              <a:buFont typeface="Arial" charset="0"/>
              <a:buChar char="•"/>
            </a:pPr>
            <a:endParaRPr lang="ro-RO" altLang="en-US" sz="2000" i="1">
              <a:solidFill>
                <a:schemeClr val="bg1"/>
              </a:solidFill>
            </a:endParaRPr>
          </a:p>
        </p:txBody>
      </p:sp>
      <p:sp>
        <p:nvSpPr>
          <p:cNvPr id="8199" name="AutoShape 43"/>
          <p:cNvSpPr>
            <a:spLocks noChangeArrowheads="1"/>
          </p:cNvSpPr>
          <p:nvPr/>
        </p:nvSpPr>
        <p:spPr bwMode="auto">
          <a:xfrm>
            <a:off x="3419475" y="915988"/>
            <a:ext cx="3240088" cy="566737"/>
          </a:xfrm>
          <a:prstGeom prst="parallelogram">
            <a:avLst>
              <a:gd name="adj" fmla="val 36261"/>
            </a:avLst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o-RO" altLang="en-US" sz="3200">
                <a:solidFill>
                  <a:srgbClr val="C00000"/>
                </a:solidFill>
                <a:latin typeface="Berlin Sans FB" pitchFamily="34" charset="0"/>
              </a:rPr>
              <a:t>Ce oferim?</a:t>
            </a:r>
          </a:p>
        </p:txBody>
      </p:sp>
      <p:sp>
        <p:nvSpPr>
          <p:cNvPr id="9" name="Text Box 11" descr="1"/>
          <p:cNvSpPr txBox="1">
            <a:spLocks noChangeArrowheads="1"/>
          </p:cNvSpPr>
          <p:nvPr/>
        </p:nvSpPr>
        <p:spPr bwMode="auto">
          <a:xfrm>
            <a:off x="6000760" y="142858"/>
            <a:ext cx="2928958" cy="92869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</a:t>
            </a: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Tel. 0335 711 027/ mobil 0735 551 841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Email</a:t>
            </a: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 sc.radumiron2019 @</a:t>
            </a:r>
            <a:r>
              <a:rPr kumimoji="0" lang="ro-RO" sz="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yahoo.com</a:t>
            </a: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rotunjit 3"/>
          <p:cNvSpPr/>
          <p:nvPr/>
        </p:nvSpPr>
        <p:spPr>
          <a:xfrm>
            <a:off x="107950" y="41275"/>
            <a:ext cx="3240088" cy="1050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19" name="Picture 2" descr="http://www.openjobline.ro/images/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41275"/>
            <a:ext cx="3378201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Casetă text 99"/>
          <p:cNvSpPr txBox="1">
            <a:spLocks noChangeArrowheads="1"/>
          </p:cNvSpPr>
          <p:nvPr/>
        </p:nvSpPr>
        <p:spPr bwMode="auto">
          <a:xfrm>
            <a:off x="130175" y="1804988"/>
            <a:ext cx="5881688" cy="271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o-RO" altLang="en-US">
                <a:solidFill>
                  <a:srgbClr val="FF0000"/>
                </a:solidFill>
                <a:latin typeface="Arial" charset="0"/>
              </a:rPr>
              <a:t>*</a:t>
            </a:r>
            <a:r>
              <a:rPr lang="ro-RO" sz="2800" i="1">
                <a:solidFill>
                  <a:srgbClr val="558ED5"/>
                </a:solidFill>
              </a:rPr>
              <a:t>Obţinerea certificatului de conformitate de la Ministerului Sănătăţii Bucureşti;</a:t>
            </a:r>
          </a:p>
          <a:p>
            <a:pPr algn="just"/>
            <a:r>
              <a:rPr lang="ro-RO" sz="2800" i="1">
                <a:solidFill>
                  <a:srgbClr val="FF0000"/>
                </a:solidFill>
              </a:rPr>
              <a:t>*</a:t>
            </a:r>
            <a:r>
              <a:rPr lang="ro-RO" sz="2800" i="1">
                <a:solidFill>
                  <a:srgbClr val="558ED5"/>
                </a:solidFill>
              </a:rPr>
              <a:t>Recunoaşterea diplomei în Germania;</a:t>
            </a:r>
          </a:p>
          <a:p>
            <a:pPr algn="just"/>
            <a:r>
              <a:rPr lang="ro-RO" sz="2800" i="1">
                <a:solidFill>
                  <a:srgbClr val="FF0000"/>
                </a:solidFill>
              </a:rPr>
              <a:t>*</a:t>
            </a:r>
            <a:r>
              <a:rPr lang="ro-RO" sz="2800" b="1" i="1" u="sng">
                <a:solidFill>
                  <a:srgbClr val="558ED5"/>
                </a:solidFill>
              </a:rPr>
              <a:t>Curs de limba germană</a:t>
            </a:r>
            <a:r>
              <a:rPr lang="ro-RO" sz="2800" i="1">
                <a:solidFill>
                  <a:srgbClr val="558ED5"/>
                </a:solidFill>
              </a:rPr>
              <a:t>;</a:t>
            </a:r>
          </a:p>
          <a:p>
            <a:pPr algn="just"/>
            <a:r>
              <a:rPr lang="ro-RO" sz="2800" i="1">
                <a:solidFill>
                  <a:srgbClr val="FF0000"/>
                </a:solidFill>
              </a:rPr>
              <a:t>*</a:t>
            </a:r>
            <a:r>
              <a:rPr lang="ro-RO" sz="2800" i="1">
                <a:solidFill>
                  <a:srgbClr val="558ED5"/>
                </a:solidFill>
              </a:rPr>
              <a:t>Angajare în Germania.</a:t>
            </a:r>
            <a:endParaRPr lang="ro-RO" sz="2800" b="1" i="1">
              <a:solidFill>
                <a:srgbClr val="558ED5"/>
              </a:solidFill>
              <a:latin typeface="Arial" charset="0"/>
              <a:cs typeface="Arial" charset="0"/>
            </a:endParaRPr>
          </a:p>
        </p:txBody>
      </p:sp>
      <p:pic>
        <p:nvPicPr>
          <p:cNvPr id="9221" name="I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092200"/>
            <a:ext cx="30400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Imagin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292475"/>
            <a:ext cx="30400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WordArt 2"/>
          <p:cNvSpPr>
            <a:spLocks noChangeArrowheads="1" noChangeShapeType="1" noTextEdit="1"/>
          </p:cNvSpPr>
          <p:nvPr/>
        </p:nvSpPr>
        <p:spPr bwMode="auto">
          <a:xfrm>
            <a:off x="3059113" y="1270000"/>
            <a:ext cx="1843087" cy="496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 OPENJOBLINE     asigură:    </a:t>
            </a:r>
            <a:endParaRPr lang="en-US" sz="3600" kern="1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 Box 11" descr="1"/>
          <p:cNvSpPr txBox="1">
            <a:spLocks noChangeArrowheads="1"/>
          </p:cNvSpPr>
          <p:nvPr/>
        </p:nvSpPr>
        <p:spPr bwMode="auto">
          <a:xfrm>
            <a:off x="6000760" y="142858"/>
            <a:ext cx="3143240" cy="92869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b="1" i="1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Str. Mihail Kogălniceanu, nr.16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Tel. 0335 711 027/ mobil 0735 551 841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Email</a:t>
            </a: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 sc.radumiron2019 @</a:t>
            </a:r>
            <a:r>
              <a:rPr kumimoji="0" lang="ro-RO" sz="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yahoo.com</a:t>
            </a: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/>
        </p:nvGraphicFramePr>
        <p:xfrm>
          <a:off x="285720" y="1928808"/>
          <a:ext cx="8715436" cy="321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reptunghi 2"/>
          <p:cNvSpPr/>
          <p:nvPr/>
        </p:nvSpPr>
        <p:spPr>
          <a:xfrm>
            <a:off x="3059832" y="1112686"/>
            <a:ext cx="33121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calificări</a:t>
            </a:r>
          </a:p>
        </p:txBody>
      </p:sp>
      <p:sp>
        <p:nvSpPr>
          <p:cNvPr id="5" name="Dreptunghi rotunjit 4"/>
          <p:cNvSpPr/>
          <p:nvPr/>
        </p:nvSpPr>
        <p:spPr>
          <a:xfrm>
            <a:off x="107950" y="87313"/>
            <a:ext cx="3168650" cy="109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Dreptunghi 5"/>
          <p:cNvSpPr/>
          <p:nvPr/>
        </p:nvSpPr>
        <p:spPr>
          <a:xfrm>
            <a:off x="1" y="307168"/>
            <a:ext cx="33121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54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calificări</a:t>
            </a:r>
          </a:p>
        </p:txBody>
      </p:sp>
      <p:pic>
        <p:nvPicPr>
          <p:cNvPr id="7" name="Imagine 6" descr="D:\mirela\radu miron\ublicitate\poze ev sum2015\DSCN008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036016"/>
            <a:ext cx="2214578" cy="1553777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 Box 11" descr="1"/>
          <p:cNvSpPr txBox="1">
            <a:spLocks noChangeArrowheads="1"/>
          </p:cNvSpPr>
          <p:nvPr/>
        </p:nvSpPr>
        <p:spPr bwMode="auto">
          <a:xfrm>
            <a:off x="6000760" y="142858"/>
            <a:ext cx="3000396" cy="928694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1100" b="1" i="1" dirty="0"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Str. Mihail Kogălniceanu, nr.16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Tel. 0335 711 027/ mobil 0735 551 841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</a:t>
            </a:r>
            <a:r>
              <a:rPr kumimoji="0" lang="it-IT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Email</a:t>
            </a:r>
            <a:r>
              <a:rPr kumimoji="0" lang="ro-RO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:  sc.radumiron2019 @</a:t>
            </a:r>
            <a:r>
              <a:rPr kumimoji="0" lang="ro-RO" sz="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yahoo.com</a:t>
            </a:r>
            <a:endParaRPr kumimoji="0" lang="ro-RO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8|2"/>
</p:tagLst>
</file>

<file path=ppt/theme/theme1.xml><?xml version="1.0" encoding="utf-8"?>
<a:theme xmlns:a="http://schemas.openxmlformats.org/drawingml/2006/main" name="Formă particularizată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911</Words>
  <Application>Microsoft Office PowerPoint</Application>
  <PresentationFormat>Expunere pe ecran (16:9)</PresentationFormat>
  <Paragraphs>287</Paragraphs>
  <Slides>16</Slides>
  <Notes>2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17" baseType="lpstr">
      <vt:lpstr>Formă particularizată 2</vt:lpstr>
      <vt:lpstr>Diapozitivul 1</vt:lpstr>
      <vt:lpstr>Diapozitivul 2</vt:lpstr>
      <vt:lpstr>Diapozitivul 3</vt:lpstr>
      <vt:lpstr>Bursa locurilor de muncă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  <vt:lpstr>Diapozitivul 14</vt:lpstr>
      <vt:lpstr>Diapozitivul 15</vt:lpstr>
      <vt:lpstr>Diapozitivul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Dell</cp:lastModifiedBy>
  <cp:revision>212</cp:revision>
  <dcterms:created xsi:type="dcterms:W3CDTF">2013-08-21T19:17:07Z</dcterms:created>
  <dcterms:modified xsi:type="dcterms:W3CDTF">2023-02-24T18:14:22Z</dcterms:modified>
</cp:coreProperties>
</file>